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1"/>
  </p:notesMasterIdLst>
  <p:sldIdLst>
    <p:sldId id="256" r:id="rId2"/>
    <p:sldId id="307" r:id="rId3"/>
    <p:sldId id="367" r:id="rId4"/>
    <p:sldId id="317" r:id="rId5"/>
    <p:sldId id="350" r:id="rId6"/>
    <p:sldId id="353" r:id="rId7"/>
    <p:sldId id="354" r:id="rId8"/>
    <p:sldId id="349" r:id="rId9"/>
    <p:sldId id="352" r:id="rId10"/>
    <p:sldId id="412" r:id="rId11"/>
    <p:sldId id="413" r:id="rId12"/>
    <p:sldId id="414" r:id="rId13"/>
    <p:sldId id="410" r:id="rId14"/>
    <p:sldId id="389" r:id="rId15"/>
    <p:sldId id="392" r:id="rId16"/>
    <p:sldId id="391" r:id="rId17"/>
    <p:sldId id="390" r:id="rId18"/>
    <p:sldId id="384" r:id="rId19"/>
    <p:sldId id="385" r:id="rId20"/>
    <p:sldId id="386" r:id="rId21"/>
    <p:sldId id="387" r:id="rId22"/>
    <p:sldId id="388" r:id="rId23"/>
    <p:sldId id="394" r:id="rId24"/>
    <p:sldId id="393" r:id="rId25"/>
    <p:sldId id="395" r:id="rId26"/>
    <p:sldId id="397" r:id="rId27"/>
    <p:sldId id="396" r:id="rId28"/>
    <p:sldId id="398" r:id="rId29"/>
    <p:sldId id="399" r:id="rId30"/>
    <p:sldId id="401" r:id="rId31"/>
    <p:sldId id="402" r:id="rId32"/>
    <p:sldId id="403" r:id="rId33"/>
    <p:sldId id="404" r:id="rId34"/>
    <p:sldId id="405" r:id="rId35"/>
    <p:sldId id="406" r:id="rId36"/>
    <p:sldId id="407" r:id="rId37"/>
    <p:sldId id="408" r:id="rId38"/>
    <p:sldId id="409" r:id="rId39"/>
    <p:sldId id="337" r:id="rId40"/>
  </p:sldIdLst>
  <p:sldSz cx="9144000" cy="5143500" type="screen16x9"/>
  <p:notesSz cx="7315200" cy="9601200"/>
  <p:embeddedFontLst>
    <p:embeddedFont>
      <p:font typeface="Libre Franklin"/>
      <p:regular r:id="rId42"/>
      <p:bold r:id="rId43"/>
      <p:italic r:id="rId44"/>
      <p:boldItalic r:id="rId45"/>
    </p:embeddedFont>
    <p:embeddedFont>
      <p:font typeface="Arial Black" panose="020B0A04020102020204" pitchFamily="34" charset="0"/>
      <p:bold r:id="rId46"/>
    </p:embeddedFont>
    <p:embeddedFont>
      <p:font typeface="Calibri" panose="020F0502020204030204" pitchFamily="34" charset="0"/>
      <p:regular r:id="rId47"/>
      <p:bold r:id="rId48"/>
      <p:italic r:id="rId49"/>
      <p:boldItalic r:id="rId50"/>
    </p:embeddedFont>
    <p:embeddedFont>
      <p:font typeface="Libre Franklin Medium"/>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2C36"/>
    <a:srgbClr val="520A06"/>
    <a:srgbClr val="DBD9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456" autoAdjust="0"/>
  </p:normalViewPr>
  <p:slideViewPr>
    <p:cSldViewPr snapToGrid="0">
      <p:cViewPr varScale="1">
        <p:scale>
          <a:sx n="145" d="100"/>
          <a:sy n="145" d="100"/>
        </p:scale>
        <p:origin x="624"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19138"/>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1"/>
            <a:ext cx="5852160" cy="4320540"/>
          </a:xfrm>
          <a:prstGeom prst="rect">
            <a:avLst/>
          </a:prstGeom>
          <a:noFill/>
          <a:ln>
            <a:noFill/>
          </a:ln>
        </p:spPr>
        <p:txBody>
          <a:bodyPr spcFirstLastPara="1" wrap="square" lIns="95671" tIns="95671" rIns="95671" bIns="95671"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457200" y="719138"/>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731520" y="4560571"/>
            <a:ext cx="5852160" cy="4320540"/>
          </a:xfrm>
          <a:prstGeom prst="rect">
            <a:avLst/>
          </a:prstGeom>
        </p:spPr>
        <p:txBody>
          <a:bodyPr spcFirstLastPara="1" wrap="square" lIns="95671" tIns="95671" rIns="95671" bIns="95671" anchor="t" anchorCtr="0">
            <a:noAutofit/>
          </a:bodyPr>
          <a:lstStyle/>
          <a:p>
            <a:pPr marL="0" indent="0">
              <a:buNone/>
            </a:pPr>
            <a:r>
              <a:rPr lang="en-US" dirty="0" smtClean="0"/>
              <a:t>Good</a:t>
            </a:r>
            <a:r>
              <a:rPr lang="en-US" baseline="0" dirty="0" smtClean="0"/>
              <a:t> morning, my name is Michael Moore and I am the research supervisor for R&amp;P. </a:t>
            </a:r>
          </a:p>
          <a:p>
            <a:pPr marL="0" indent="0">
              <a:buNone/>
            </a:pPr>
            <a:endParaRPr lang="en-US" baseline="0" dirty="0" smtClean="0"/>
          </a:p>
          <a:p>
            <a:pPr marL="0" indent="0">
              <a:buNone/>
            </a:pPr>
            <a:r>
              <a:rPr lang="en-US" baseline="0" dirty="0" smtClean="0"/>
              <a:t>I will be covering a couple topics today, beginning with a brief overview of the 2026 Wyoming Workforce Annual Report, and then moving on to a discussion about Wyoming’s leisure &amp; hospitality sector.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2025, the number of people receiving Unemployment Insurance benefits was up a little bit over the last couple years, but still historically pretty low. </a:t>
            </a:r>
          </a:p>
          <a:p>
            <a:endParaRPr lang="en-US" baseline="0" dirty="0" smtClean="0"/>
          </a:p>
          <a:p>
            <a:r>
              <a:rPr lang="en-US" baseline="0" dirty="0" smtClean="0"/>
              <a:t>We had 11,753 UI benefit recipients, up 781 individuals, or 7.1%</a:t>
            </a:r>
          </a:p>
          <a:p>
            <a:endParaRPr lang="en-US" baseline="0" dirty="0" smtClean="0"/>
          </a:p>
          <a:p>
            <a:r>
              <a:rPr lang="en-US" baseline="0" dirty="0" smtClean="0"/>
              <a:t>17.7% of those recipients exhausted their benefits, which was actually down a little bit</a:t>
            </a:r>
          </a:p>
          <a:p>
            <a:endParaRPr lang="en-US" baseline="0" dirty="0" smtClean="0"/>
          </a:p>
          <a:p>
            <a:r>
              <a:rPr lang="en-US" baseline="0" dirty="0" smtClean="0"/>
              <a:t>Claimants received 10.4 weeks of benefits on average, up a little bit over the year</a:t>
            </a:r>
          </a:p>
          <a:p>
            <a:endParaRPr lang="en-US" baseline="0" dirty="0" smtClean="0"/>
          </a:p>
          <a:p>
            <a:r>
              <a:rPr lang="en-US" baseline="0" dirty="0" smtClean="0"/>
              <a:t>And Wyoming paid $59.4 million in benefits, up about $7.8 million, or 15.1%</a:t>
            </a:r>
          </a:p>
          <a:p>
            <a:endParaRPr lang="en-US" baseline="0" dirty="0" smtClean="0"/>
          </a:p>
          <a:p>
            <a:endParaRPr lang="en-US" baseline="0" dirty="0" smtClean="0"/>
          </a:p>
          <a:p>
            <a:endParaRPr lang="en-US" baseline="0" dirty="0" smtClean="0"/>
          </a:p>
          <a:p>
            <a:endParaRPr lang="en-US" baseline="0" dirty="0" smtClean="0"/>
          </a:p>
        </p:txBody>
      </p:sp>
    </p:spTree>
    <p:extLst>
      <p:ext uri="{BB962C8B-B14F-4D97-AF65-F5344CB8AC3E}">
        <p14:creationId xmlns:p14="http://schemas.microsoft.com/office/powerpoint/2010/main" val="2852958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annual report includes a chapter on our short-term projections, which show Wyoming adding more than 6,000 new jobs from 2025 to 2027, a 2.1% increase</a:t>
            </a:r>
          </a:p>
          <a:p>
            <a:endParaRPr lang="en-US" baseline="0" dirty="0" smtClean="0"/>
          </a:p>
          <a:p>
            <a:r>
              <a:rPr lang="en-US" baseline="0" dirty="0" smtClean="0"/>
              <a:t>Since the report came out, we have </a:t>
            </a:r>
            <a:r>
              <a:rPr lang="en-US" baseline="0" dirty="0" smtClean="0"/>
              <a:t>published </a:t>
            </a:r>
            <a:r>
              <a:rPr lang="en-US" baseline="0" dirty="0" smtClean="0"/>
              <a:t>our long-term projections, which show Wyoming adding nearly 28,000 new jobs from 2024 to 2034, a 9.9% increase</a:t>
            </a:r>
          </a:p>
          <a:p>
            <a:endParaRPr lang="en-US" baseline="0" dirty="0" smtClean="0"/>
          </a:p>
          <a:p>
            <a:endParaRPr lang="en-US" baseline="0" dirty="0" smtClean="0"/>
          </a:p>
          <a:p>
            <a:endParaRPr lang="en-US" baseline="0" dirty="0" smtClean="0"/>
          </a:p>
          <a:p>
            <a:endParaRPr lang="en-US" baseline="0" dirty="0" smtClean="0"/>
          </a:p>
        </p:txBody>
      </p:sp>
    </p:spTree>
    <p:extLst>
      <p:ext uri="{BB962C8B-B14F-4D97-AF65-F5344CB8AC3E}">
        <p14:creationId xmlns:p14="http://schemas.microsoft.com/office/powerpoint/2010/main" val="1775454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I’ll finish the portion on the annual report talking about two chapters on workplace safety. </a:t>
            </a:r>
          </a:p>
          <a:p>
            <a:endParaRPr lang="en-US" baseline="0" dirty="0" smtClean="0"/>
          </a:p>
          <a:p>
            <a:r>
              <a:rPr lang="en-US" baseline="0" dirty="0" smtClean="0"/>
              <a:t>In 2024 there were 37 occupational fatalities, down from 45 in 2023. The 45 in 2023 was unusually high, the highest since 2007. </a:t>
            </a:r>
          </a:p>
          <a:p>
            <a:endParaRPr lang="en-US" baseline="0" dirty="0" smtClean="0"/>
          </a:p>
          <a:p>
            <a:r>
              <a:rPr lang="en-US" baseline="0" dirty="0" smtClean="0"/>
              <a:t>Chapter 13 looks at occupational injuries and illnesses. There were 2,800 nonfatal injuries in 2025, with an incidence rate of 2.5 per 100 workers. </a:t>
            </a:r>
          </a:p>
          <a:p>
            <a:endParaRPr lang="en-US" baseline="0" dirty="0" smtClean="0"/>
          </a:p>
          <a:p>
            <a:r>
              <a:rPr lang="en-US" baseline="0" dirty="0" smtClean="0"/>
              <a:t>Again, I’ve just briefly touched on some highlights from the annual report. There’s a lot more in the report, so please look it over on our website and feel free to reach out with any questions. </a:t>
            </a:r>
          </a:p>
          <a:p>
            <a:endParaRPr lang="en-US" baseline="0" dirty="0" smtClean="0"/>
          </a:p>
          <a:p>
            <a:endParaRPr lang="en-US" baseline="0" dirty="0" smtClean="0"/>
          </a:p>
          <a:p>
            <a:endParaRPr lang="en-US" baseline="0" dirty="0" smtClean="0"/>
          </a:p>
          <a:p>
            <a:endParaRPr lang="en-US" baseline="0" dirty="0" smtClean="0"/>
          </a:p>
          <a:p>
            <a:endParaRPr lang="en-US" baseline="0" dirty="0" smtClean="0"/>
          </a:p>
          <a:p>
            <a:endParaRPr lang="en-US" baseline="0" dirty="0" smtClean="0"/>
          </a:p>
        </p:txBody>
      </p:sp>
    </p:spTree>
    <p:extLst>
      <p:ext uri="{BB962C8B-B14F-4D97-AF65-F5344CB8AC3E}">
        <p14:creationId xmlns:p14="http://schemas.microsoft.com/office/powerpoint/2010/main" val="2601161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457200" y="719138"/>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731520" y="4560571"/>
            <a:ext cx="5852160" cy="4320540"/>
          </a:xfrm>
          <a:prstGeom prst="rect">
            <a:avLst/>
          </a:prstGeom>
        </p:spPr>
        <p:txBody>
          <a:bodyPr spcFirstLastPara="1" wrap="square" lIns="95671" tIns="95671" rIns="95671" bIns="95671" anchor="t" anchorCtr="0">
            <a:noAutofit/>
          </a:bodyPr>
          <a:lstStyle/>
          <a:p>
            <a:pPr marL="0" indent="0">
              <a:buNone/>
            </a:pPr>
            <a:r>
              <a:rPr lang="en-US" dirty="0" smtClean="0"/>
              <a:t>I will</a:t>
            </a:r>
            <a:r>
              <a:rPr lang="en-US" baseline="0" dirty="0" smtClean="0"/>
              <a:t> move on now to the bulk of the presentation, focusing on Wyoming’s leisure &amp; hospitality sector. </a:t>
            </a:r>
            <a:endParaRPr dirty="0"/>
          </a:p>
        </p:txBody>
      </p:sp>
    </p:spTree>
    <p:extLst>
      <p:ext uri="{BB962C8B-B14F-4D97-AF65-F5344CB8AC3E}">
        <p14:creationId xmlns:p14="http://schemas.microsoft.com/office/powerpoint/2010/main" val="3854937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I’ll start off by talking about how we define leisure &amp; hospitality.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Leisure &amp; hospitality is comprised of two sectors identified by the North American Industry Classification System, or NAICS</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The first of these is arts, entertainment, &amp; recreation, NAICS 71</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This is made up of three subsectors:</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lvl="1"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Performing Arts, Spectator Sports, &amp; Related Industries (NAICS 711)</a:t>
            </a:r>
          </a:p>
          <a:p>
            <a:pPr lvl="1"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Museums, Historical Sites, &amp; Similar Institutions (NAICS 712)</a:t>
            </a:r>
          </a:p>
          <a:p>
            <a:pPr lvl="1"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Amusement, Gambling, &amp; Recreation Industries (NAICS 713)</a:t>
            </a:r>
          </a:p>
          <a:p>
            <a:pPr lvl="1"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lvl="1"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This industry accounts for about 12% of all job in leisure &amp; hospitality. In 2025, that’s about 4,500 jobs. </a:t>
            </a:r>
          </a:p>
        </p:txBody>
      </p:sp>
    </p:spTree>
    <p:extLst>
      <p:ext uri="{BB962C8B-B14F-4D97-AF65-F5344CB8AC3E}">
        <p14:creationId xmlns:p14="http://schemas.microsoft.com/office/powerpoint/2010/main" val="2880533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The second sector is accommodation &amp; food services., or NAICS 72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This is made up of two subsectors: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lvl="1"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Accommodation (NAICS 721), which includes things like hotels, motels, RV parks, and campgrounds </a:t>
            </a:r>
          </a:p>
          <a:p>
            <a:pPr lvl="1"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lvl="1"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And food services &amp; drinking places (NAICS 722), which is made up of things like full-service restaurants, fast food restaurants, bars, caterers, and food trucks</a:t>
            </a:r>
          </a:p>
          <a:p>
            <a:pPr lvl="1"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marL="615867" lvl="1" indent="0">
              <a:buNone/>
            </a:pPr>
            <a:r>
              <a:rPr lang="en-US" altLang="en-US" baseline="0" dirty="0" smtClean="0">
                <a:latin typeface="Arial" panose="020B0604020202020204" pitchFamily="34" charset="0"/>
                <a:cs typeface="Arial" panose="020B0604020202020204" pitchFamily="34" charset="0"/>
              </a:rPr>
              <a:t>This sector makes up the bulk of jobs in leisure &amp; hospitality, accounting for 88%. In 2025, there were 33,742 jobs in accommodation &amp; food services. </a:t>
            </a:r>
          </a:p>
        </p:txBody>
      </p:sp>
    </p:spTree>
    <p:extLst>
      <p:ext uri="{BB962C8B-B14F-4D97-AF65-F5344CB8AC3E}">
        <p14:creationId xmlns:p14="http://schemas.microsoft.com/office/powerpoint/2010/main" val="40057059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So to sum this up, arts, entertainment, &amp; recreation and accommodation &amp; food services are combined to create leisure &amp; hospitality. </a:t>
            </a:r>
          </a:p>
        </p:txBody>
      </p:sp>
    </p:spTree>
    <p:extLst>
      <p:ext uri="{BB962C8B-B14F-4D97-AF65-F5344CB8AC3E}">
        <p14:creationId xmlns:p14="http://schemas.microsoft.com/office/powerpoint/2010/main" val="1000741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SzPts val="1100"/>
              <a:buFont typeface="Arial" panose="020B0604020202020204" pitchFamily="34" charset="0"/>
              <a:buChar char="●"/>
            </a:pPr>
            <a:r>
              <a:rPr lang="en-US" altLang="en-US" dirty="0" smtClean="0">
                <a:latin typeface="Arial" panose="020B0604020202020204" pitchFamily="34" charset="0"/>
                <a:cs typeface="Arial" panose="020B0604020202020204" pitchFamily="34" charset="0"/>
              </a:rPr>
              <a:t>In 2025, Wyoming’s average monthly employment in</a:t>
            </a:r>
            <a:r>
              <a:rPr lang="en-US" altLang="en-US" baseline="0" dirty="0" smtClean="0">
                <a:latin typeface="Arial" panose="020B0604020202020204" pitchFamily="34" charset="0"/>
                <a:cs typeface="Arial" panose="020B0604020202020204" pitchFamily="34" charset="0"/>
              </a:rPr>
              <a:t> leisure &amp; hospitality was 38,306.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That was down just a little bit from 2024, about 31 fewer jobs.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Leisure &amp; hospitality contributed $1.3 billion in total wages, which was up $34.6 million over the year, or 3.2%.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The average weekly wage was $568, up $18, or 3.2%.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That’s obviously quite a bit lower than the total statewide average weekly wage of $1,217. </a:t>
            </a:r>
          </a:p>
        </p:txBody>
      </p:sp>
    </p:spTree>
    <p:extLst>
      <p:ext uri="{BB962C8B-B14F-4D97-AF65-F5344CB8AC3E}">
        <p14:creationId xmlns:p14="http://schemas.microsoft.com/office/powerpoint/2010/main" val="2468181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average monthly employment in leisure &amp; hospitality from first quarter 2015 to fourth quarter 2025. The red line represents a four-quarter moving average that allows us to identify trends. </a:t>
            </a:r>
          </a:p>
          <a:p>
            <a:endParaRPr lang="en-US" baseline="0" dirty="0" smtClean="0"/>
          </a:p>
          <a:p>
            <a:r>
              <a:rPr lang="en-US" baseline="0" dirty="0" smtClean="0"/>
              <a:t>You can see the seasonal pattern in employment in this industry: employment is lowest in first quarter, picks up in second, and then we see a big surge in third quarter (July-September), and then a big decrease to fourth quarter, and it starts over again. </a:t>
            </a:r>
          </a:p>
          <a:p>
            <a:endParaRPr lang="en-US" baseline="0" dirty="0" smtClean="0"/>
          </a:p>
          <a:p>
            <a:r>
              <a:rPr lang="en-US" baseline="0" dirty="0" smtClean="0"/>
              <a:t>This first shaded area represents the economic downturn of 2015-2016, and you can see that downturn really didn’t have a lot of impact on leisure &amp; hospitality, as employment was pretty flat. That was more localized in the natural resources &amp; mining sector. </a:t>
            </a:r>
          </a:p>
          <a:p>
            <a:endParaRPr lang="en-US" baseline="0" dirty="0" smtClean="0"/>
          </a:p>
          <a:p>
            <a:r>
              <a:rPr lang="en-US" baseline="0" dirty="0" smtClean="0"/>
              <a:t>But when we move to the next shaded area, this is the 2020-2021 economic downturn, which was associated with the Covid-19 pandemic. Leisure &amp; hospitality was hit harder than any other industry, and from second quarter 2019 to second quarter 2020 lost about 11,000 jobs, or about 27%. </a:t>
            </a:r>
          </a:p>
          <a:p>
            <a:endParaRPr lang="en-US" baseline="0" dirty="0" smtClean="0"/>
          </a:p>
          <a:p>
            <a:r>
              <a:rPr lang="en-US" baseline="0" dirty="0" smtClean="0"/>
              <a:t>You can see growth since the pandemic, and in 2023 and 2024 leisure &amp; hospitality hit all-time employment highs. That dropped just a little bit from 2024 to 2025. </a:t>
            </a:r>
          </a:p>
        </p:txBody>
      </p:sp>
    </p:spTree>
    <p:extLst>
      <p:ext uri="{BB962C8B-B14F-4D97-AF65-F5344CB8AC3E}">
        <p14:creationId xmlns:p14="http://schemas.microsoft.com/office/powerpoint/2010/main" val="1383272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total wages for leisure &amp; hospitality in Wyoming, and you can really see the growth in wages over the last 10 years. </a:t>
            </a:r>
          </a:p>
          <a:p>
            <a:endParaRPr lang="en-US" baseline="0" dirty="0" smtClean="0"/>
          </a:p>
          <a:p>
            <a:r>
              <a:rPr lang="en-US" baseline="0" dirty="0" smtClean="0"/>
              <a:t>Every third quarter since 2021 we’ve hit a new high, most recently third quarter 2025, when leisure &amp; hospitality had more than $341 million in total wages. </a:t>
            </a:r>
          </a:p>
          <a:p>
            <a:endParaRPr lang="en-US" baseline="0" dirty="0" smtClean="0"/>
          </a:p>
          <a:p>
            <a:r>
              <a:rPr lang="en-US" baseline="0" dirty="0" smtClean="0"/>
              <a:t>In fact in 2022, leisure &amp; hospitality had its first billion dollar year in terms of total wages, which it has done each year since. </a:t>
            </a:r>
          </a:p>
        </p:txBody>
      </p:sp>
    </p:spTree>
    <p:extLst>
      <p:ext uri="{BB962C8B-B14F-4D97-AF65-F5344CB8AC3E}">
        <p14:creationId xmlns:p14="http://schemas.microsoft.com/office/powerpoint/2010/main" val="4162826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 little bit about Research &amp; Planning to get us started. </a:t>
            </a:r>
          </a:p>
          <a:p>
            <a:endParaRPr lang="en-US" dirty="0" smtClean="0"/>
          </a:p>
          <a:p>
            <a:r>
              <a:rPr lang="en-US" dirty="0" smtClean="0"/>
              <a:t>R&amp;P is an exclusively statistical entity within DWS. </a:t>
            </a:r>
          </a:p>
          <a:p>
            <a:endParaRPr lang="en-US" dirty="0" smtClean="0"/>
          </a:p>
          <a:p>
            <a:r>
              <a:rPr lang="en-US" dirty="0" smtClean="0"/>
              <a:t>We collect, analyze</a:t>
            </a:r>
            <a:r>
              <a:rPr lang="en-US" baseline="0" dirty="0" smtClean="0"/>
              <a:t> and publish timely labor market information (LMI) data. </a:t>
            </a:r>
          </a:p>
          <a:p>
            <a:endParaRPr lang="en-US" baseline="0" dirty="0" smtClean="0"/>
          </a:p>
          <a:p>
            <a:r>
              <a:rPr lang="en-US" baseline="0" dirty="0" smtClean="0"/>
              <a:t>We provide this information to the public, legislators, educators, training providers, the media, and more. </a:t>
            </a:r>
            <a:endParaRPr lang="en-US" dirty="0"/>
          </a:p>
        </p:txBody>
      </p:sp>
    </p:spTree>
    <p:extLst>
      <p:ext uri="{BB962C8B-B14F-4D97-AF65-F5344CB8AC3E}">
        <p14:creationId xmlns:p14="http://schemas.microsoft.com/office/powerpoint/2010/main" val="1228962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over-the-year changes in average monthly employment and total wages in leisure &amp; hospitality from first quarter 2015 to fourth quarter 2025. </a:t>
            </a:r>
          </a:p>
          <a:p>
            <a:endParaRPr lang="en-US" baseline="0" dirty="0" smtClean="0"/>
          </a:p>
          <a:p>
            <a:r>
              <a:rPr lang="en-US" baseline="0" dirty="0" smtClean="0"/>
              <a:t>The red line represents employment. </a:t>
            </a:r>
          </a:p>
          <a:p>
            <a:endParaRPr lang="en-US" baseline="0" dirty="0" smtClean="0"/>
          </a:p>
          <a:p>
            <a:r>
              <a:rPr lang="en-US" baseline="0" dirty="0" smtClean="0"/>
              <a:t>Again you can see that big dip in second quarter 2020, when leisure &amp; hospitality lost about 27% of its jobs from the prior year. You see the big increase again in 2021; we had moderate job growth in 2022 and 2023, but it’s been pretty flat the last couple years. </a:t>
            </a:r>
          </a:p>
        </p:txBody>
      </p:sp>
    </p:spTree>
    <p:extLst>
      <p:ext uri="{BB962C8B-B14F-4D97-AF65-F5344CB8AC3E}">
        <p14:creationId xmlns:p14="http://schemas.microsoft.com/office/powerpoint/2010/main" val="18549496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over-the-year change in average monthly employment in leisure &amp; hospitality compared to the statewide total, which is the black line. You can see how much harder the 2020-2021 downturn hit leisure &amp; hospitality (the red line) than the overall total (the black line). From second quarter 2019 to second quarter 2020, Wyoming lost about 10% of its total jobs, compared to over 27% of jobs in leisure &amp; hospitality. </a:t>
            </a:r>
          </a:p>
          <a:p>
            <a:endParaRPr lang="en-US" baseline="0" dirty="0" smtClean="0"/>
          </a:p>
        </p:txBody>
      </p:sp>
    </p:spTree>
    <p:extLst>
      <p:ext uri="{BB962C8B-B14F-4D97-AF65-F5344CB8AC3E}">
        <p14:creationId xmlns:p14="http://schemas.microsoft.com/office/powerpoint/2010/main" val="2732980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leisure &amp; hospitality in terms of the statewide total of employment and wages from 2015 to 2025. </a:t>
            </a:r>
          </a:p>
          <a:p>
            <a:endParaRPr lang="en-US" baseline="0" dirty="0" smtClean="0"/>
          </a:p>
          <a:p>
            <a:r>
              <a:rPr lang="en-US" baseline="0" dirty="0" smtClean="0"/>
              <a:t>Since the pandemic, leisure &amp; hospitality has consistently contributed about 13% of all jobs in the state, and just over 6% of the state’s total wages. </a:t>
            </a:r>
          </a:p>
        </p:txBody>
      </p:sp>
    </p:spTree>
    <p:extLst>
      <p:ext uri="{BB962C8B-B14F-4D97-AF65-F5344CB8AC3E}">
        <p14:creationId xmlns:p14="http://schemas.microsoft.com/office/powerpoint/2010/main" val="4245823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leisure &amp; hospitality in terms of employer size class, or number of employees. </a:t>
            </a:r>
          </a:p>
          <a:p>
            <a:endParaRPr lang="en-US" baseline="0" dirty="0" smtClean="0"/>
          </a:p>
          <a:p>
            <a:r>
              <a:rPr lang="en-US" baseline="0" dirty="0" smtClean="0"/>
              <a:t>You can see quite a few differences between leisure &amp; hospitality (the red bars) and the overall total (the tan). </a:t>
            </a:r>
          </a:p>
          <a:p>
            <a:endParaRPr lang="en-US" baseline="0" dirty="0" smtClean="0"/>
          </a:p>
          <a:p>
            <a:r>
              <a:rPr lang="en-US" baseline="0" dirty="0" smtClean="0"/>
              <a:t>For example, two-third of all employers in Wyoming had fewer than 5 employees in 2025, compared to just 37.7% of leisure &amp; hospitality employers. </a:t>
            </a:r>
          </a:p>
          <a:p>
            <a:endParaRPr lang="en-US" baseline="0" dirty="0" smtClean="0"/>
          </a:p>
          <a:p>
            <a:r>
              <a:rPr lang="en-US" baseline="0" dirty="0" smtClean="0"/>
              <a:t>We really see a difference in the middle, as employers with 10-19 employees make up 22.3% of employers in leisure &amp; hospitality, compared to 9.5% overall. </a:t>
            </a:r>
          </a:p>
          <a:p>
            <a:endParaRPr lang="en-US" baseline="0" dirty="0" smtClean="0"/>
          </a:p>
          <a:p>
            <a:r>
              <a:rPr lang="en-US" baseline="0" dirty="0" smtClean="0"/>
              <a:t>We also see a difference in employers with 20-49 employees, with 16.5% of leisure &amp; hospitality employers compared to 5.9% overall. </a:t>
            </a:r>
          </a:p>
        </p:txBody>
      </p:sp>
    </p:spTree>
    <p:extLst>
      <p:ext uri="{BB962C8B-B14F-4D97-AF65-F5344CB8AC3E}">
        <p14:creationId xmlns:p14="http://schemas.microsoft.com/office/powerpoint/2010/main" val="24528781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leisure &amp; hospitality as a percentage of total employment by county in 2025. </a:t>
            </a:r>
          </a:p>
          <a:p>
            <a:endParaRPr lang="en-US" baseline="0" dirty="0" smtClean="0"/>
          </a:p>
          <a:p>
            <a:r>
              <a:rPr lang="en-US" baseline="0" dirty="0" smtClean="0"/>
              <a:t>Statewide, leisure &amp; hospitality accounted for 13.6% of all jobs. </a:t>
            </a:r>
          </a:p>
          <a:p>
            <a:endParaRPr lang="en-US" baseline="0" dirty="0" smtClean="0"/>
          </a:p>
          <a:p>
            <a:r>
              <a:rPr lang="en-US" baseline="0" dirty="0" smtClean="0"/>
              <a:t>The white counties are those where leisure &amp; hospitality made up the smallest proportion of jobs, less than 10%. </a:t>
            </a:r>
          </a:p>
          <a:p>
            <a:endParaRPr lang="en-US" baseline="0" dirty="0" smtClean="0"/>
          </a:p>
          <a:p>
            <a:r>
              <a:rPr lang="en-US" baseline="0" dirty="0" smtClean="0"/>
              <a:t>The red counties are those where leisure &amp; hospitality made up 10-11.9%  of all jobs. </a:t>
            </a:r>
          </a:p>
          <a:p>
            <a:endParaRPr lang="en-US" baseline="0" dirty="0" smtClean="0"/>
          </a:p>
          <a:p>
            <a:r>
              <a:rPr lang="en-US" baseline="0" dirty="0" smtClean="0"/>
              <a:t>And finally, in the black counties, leisure &amp; hospitality made up between 12% and 37.6% of all jobs. </a:t>
            </a:r>
          </a:p>
          <a:p>
            <a:endParaRPr lang="en-US" baseline="0" dirty="0" smtClean="0"/>
          </a:p>
          <a:p>
            <a:r>
              <a:rPr lang="en-US" baseline="0" dirty="0" smtClean="0"/>
              <a:t>In Teton County, leisure &amp; hospitality made up 37.6% of all jobs. In fact, about one in four leisure &amp; hospitality jobs in Wyoming were located in Teton County. </a:t>
            </a:r>
          </a:p>
          <a:p>
            <a:endParaRPr lang="en-US" baseline="0" dirty="0" smtClean="0"/>
          </a:p>
          <a:p>
            <a:endParaRPr lang="en-US" baseline="0" dirty="0" smtClean="0"/>
          </a:p>
        </p:txBody>
      </p:sp>
    </p:spTree>
    <p:extLst>
      <p:ext uri="{BB962C8B-B14F-4D97-AF65-F5344CB8AC3E}">
        <p14:creationId xmlns:p14="http://schemas.microsoft.com/office/powerpoint/2010/main" val="5412628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SzPts val="1100"/>
              <a:buFont typeface="Arial" panose="020B0604020202020204" pitchFamily="34" charset="0"/>
              <a:buChar char="●"/>
            </a:pPr>
            <a:r>
              <a:rPr lang="en-US" altLang="en-US" dirty="0" smtClean="0">
                <a:latin typeface="Arial" panose="020B0604020202020204" pitchFamily="34" charset="0"/>
                <a:cs typeface="Arial" panose="020B0604020202020204" pitchFamily="34" charset="0"/>
              </a:rPr>
              <a:t>We’ll take</a:t>
            </a:r>
            <a:r>
              <a:rPr lang="en-US" altLang="en-US" baseline="0" dirty="0" smtClean="0">
                <a:latin typeface="Arial" panose="020B0604020202020204" pitchFamily="34" charset="0"/>
                <a:cs typeface="Arial" panose="020B0604020202020204" pitchFamily="34" charset="0"/>
              </a:rPr>
              <a:t> a look at some of the demographics of the workforce, which is accomplished by linking Wage Records with other administrative databases.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While the previous section was a discussion of the jobs, this is more of a discussion on the persons working those jobs.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These numbers include all people working in Wyoming in 2025 at any time during the year, so they may have worked one day or all four quarters.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Overall there were 57,538 people who worked in leisure &amp; hospitality at any time in 2025.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They earned an average annual wage of $19,241, and worked an average of 2.8 quarters.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These numbers are obviously representative of leisure &amp; hospitality, where jobs are often seasonal and hourly pay is often lower. </a:t>
            </a:r>
          </a:p>
        </p:txBody>
      </p:sp>
    </p:spTree>
    <p:extLst>
      <p:ext uri="{BB962C8B-B14F-4D97-AF65-F5344CB8AC3E}">
        <p14:creationId xmlns:p14="http://schemas.microsoft.com/office/powerpoint/2010/main" val="3253366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SzPts val="1100"/>
              <a:buFont typeface="Arial" panose="020B0604020202020204" pitchFamily="34" charset="0"/>
              <a:buChar char="●"/>
            </a:pPr>
            <a:r>
              <a:rPr lang="en-US" altLang="en-US" dirty="0" smtClean="0">
                <a:latin typeface="Arial" panose="020B0604020202020204" pitchFamily="34" charset="0"/>
                <a:cs typeface="Arial" panose="020B0604020202020204" pitchFamily="34" charset="0"/>
              </a:rPr>
              <a:t>So when we compare that to the overall numbers of persons working in Wyoming at any time during the year, we see there were 351,812 total persons working.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The overall average annual wage was $46,079, more than twice the wage for leisure &amp; hospitality. </a:t>
            </a:r>
          </a:p>
          <a:p>
            <a:pPr eaLnBrk="1" hangingPunct="1">
              <a:buSzPts val="1100"/>
              <a:buFont typeface="Arial" panose="020B0604020202020204" pitchFamily="34" charset="0"/>
              <a:buChar char="●"/>
            </a:pPr>
            <a:endParaRPr lang="en-US" altLang="en-US"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baseline="0" dirty="0" smtClean="0">
                <a:latin typeface="Arial" panose="020B0604020202020204" pitchFamily="34" charset="0"/>
                <a:cs typeface="Arial" panose="020B0604020202020204" pitchFamily="34" charset="0"/>
              </a:rPr>
              <a:t>And people working in Wyoming overall worked an average of 3.2 quarters during the year, compared to 2.8 in leisure &amp; hospitality. </a:t>
            </a:r>
          </a:p>
        </p:txBody>
      </p:sp>
    </p:spTree>
    <p:extLst>
      <p:ext uri="{BB962C8B-B14F-4D97-AF65-F5344CB8AC3E}">
        <p14:creationId xmlns:p14="http://schemas.microsoft.com/office/powerpoint/2010/main" val="28904434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These figures look at persons working in Wyoming by sex. </a:t>
            </a:r>
          </a:p>
          <a:p>
            <a:endParaRPr lang="en-US" baseline="0" dirty="0" smtClean="0"/>
          </a:p>
          <a:p>
            <a:r>
              <a:rPr lang="en-US" baseline="0" dirty="0" smtClean="0"/>
              <a:t>The figure on the left looks at persons working in leisure &amp; hospitality, while the figure on the right represents all industries. </a:t>
            </a:r>
          </a:p>
          <a:p>
            <a:endParaRPr lang="en-US" baseline="0" dirty="0" smtClean="0"/>
          </a:p>
          <a:p>
            <a:r>
              <a:rPr lang="en-US" baseline="0" dirty="0" smtClean="0"/>
              <a:t>The biggest difference is the gray slice of the pie, which represents nonresidents. In leisure &amp; hospitality, nonresidents made up nearly one-third of all </a:t>
            </a:r>
            <a:r>
              <a:rPr lang="en-US" baseline="0" smtClean="0"/>
              <a:t>persons </a:t>
            </a:r>
            <a:r>
              <a:rPr lang="en-US" baseline="0" smtClean="0"/>
              <a:t>working, </a:t>
            </a:r>
            <a:r>
              <a:rPr lang="en-US" baseline="0" dirty="0" smtClean="0"/>
              <a:t>or 31.5%. </a:t>
            </a:r>
          </a:p>
          <a:p>
            <a:endParaRPr lang="en-US" baseline="0" dirty="0" smtClean="0"/>
          </a:p>
          <a:p>
            <a:r>
              <a:rPr lang="en-US" baseline="0" dirty="0" smtClean="0"/>
              <a:t>In contrast, nonresidents made up 16.6% of all persons working in Wyoming overall. </a:t>
            </a:r>
          </a:p>
          <a:p>
            <a:endParaRPr lang="en-US" baseline="0" dirty="0" smtClean="0"/>
          </a:p>
        </p:txBody>
      </p:sp>
    </p:spTree>
    <p:extLst>
      <p:ext uri="{BB962C8B-B14F-4D97-AF65-F5344CB8AC3E}">
        <p14:creationId xmlns:p14="http://schemas.microsoft.com/office/powerpoint/2010/main" val="18233224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Nonresidents is a term we use to describe individuals for whom demographic data are not available. </a:t>
            </a:r>
          </a:p>
          <a:p>
            <a:endParaRPr lang="en-US" baseline="0" dirty="0" smtClean="0"/>
          </a:p>
          <a:p>
            <a:r>
              <a:rPr lang="en-US" baseline="0" dirty="0" smtClean="0"/>
              <a:t>These are individuals who do not have a Wyoming driver’s license, and often come to Wyoming from another state or country for temporary work. </a:t>
            </a:r>
          </a:p>
          <a:p>
            <a:endParaRPr lang="en-US" baseline="0" dirty="0" smtClean="0"/>
          </a:p>
          <a:p>
            <a:r>
              <a:rPr lang="en-US" baseline="0" dirty="0" smtClean="0"/>
              <a:t>Nonresidents are often found working in seasonal industries like leisure &amp; hospitality and construction. </a:t>
            </a:r>
          </a:p>
        </p:txBody>
      </p:sp>
    </p:spTree>
    <p:extLst>
      <p:ext uri="{BB962C8B-B14F-4D97-AF65-F5344CB8AC3E}">
        <p14:creationId xmlns:p14="http://schemas.microsoft.com/office/powerpoint/2010/main" val="29322865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the percentage of persons working in leisure &amp; hospitality and the statewide total by age in 2025. </a:t>
            </a:r>
          </a:p>
          <a:p>
            <a:endParaRPr lang="en-US" baseline="0" dirty="0" smtClean="0"/>
          </a:p>
          <a:p>
            <a:r>
              <a:rPr lang="en-US" baseline="0" dirty="0" smtClean="0"/>
              <a:t>The tan bar represents the total, while the red bar represents leisure &amp; hospitality. </a:t>
            </a:r>
          </a:p>
          <a:p>
            <a:endParaRPr lang="en-US" baseline="0" dirty="0" smtClean="0"/>
          </a:p>
          <a:p>
            <a:r>
              <a:rPr lang="en-US" baseline="0" dirty="0" smtClean="0"/>
              <a:t>You can see that leisure &amp; hospitality relies more on younger workers (under 20 and 20-24) and nonresidents than the overall total. </a:t>
            </a:r>
          </a:p>
          <a:p>
            <a:endParaRPr lang="en-US" baseline="0" dirty="0" smtClean="0"/>
          </a:p>
          <a:p>
            <a:r>
              <a:rPr lang="en-US" baseline="0" dirty="0" smtClean="0"/>
              <a:t>Teens made up 15.7% of persons working in leisure &amp; hospitality in 2025, compared to 6.6% overall. </a:t>
            </a:r>
          </a:p>
        </p:txBody>
      </p:sp>
    </p:spTree>
    <p:extLst>
      <p:ext uri="{BB962C8B-B14F-4D97-AF65-F5344CB8AC3E}">
        <p14:creationId xmlns:p14="http://schemas.microsoft.com/office/powerpoint/2010/main" val="2094022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a:headEnd/>
            <a:tailEnd/>
          </a:ln>
        </p:spPr>
      </p:sp>
      <p:sp>
        <p:nvSpPr>
          <p:cNvPr id="68611" name="Notes Placeholder 2"/>
          <p:cNvSpPr txBox="1">
            <a:spLocks noGrp="1"/>
          </p:cNvSpPr>
          <p:nvPr>
            <p:ph type="body" idx="1"/>
          </p:nvPr>
        </p:nvSpPr>
        <p:spPr>
          <a:ln/>
        </p:spPr>
        <p:txBody>
          <a:bodyPr/>
          <a:lstStyle/>
          <a:p>
            <a:pPr eaLnBrk="1" hangingPunct="1">
              <a:buSzPts val="1100"/>
              <a:buFont typeface="Arial" panose="020B0604020202020204" pitchFamily="34" charset="0"/>
              <a:buChar char="●"/>
            </a:pPr>
            <a:r>
              <a:rPr lang="en-US" altLang="en-US" sz="1200" dirty="0">
                <a:latin typeface="Arial" panose="020B0604020202020204" pitchFamily="34" charset="0"/>
                <a:cs typeface="Arial" panose="020B0604020202020204" pitchFamily="34" charset="0"/>
              </a:rPr>
              <a:t>Each year we publish a Wyoming Workforce Annual Report in conjunction with the Wyoming Workforce Development Council. </a:t>
            </a:r>
          </a:p>
          <a:p>
            <a:pPr eaLnBrk="1" hangingPunct="1">
              <a:buSzPts val="1100"/>
              <a:buFont typeface="Arial" panose="020B0604020202020204" pitchFamily="34" charset="0"/>
              <a:buChar char="●"/>
            </a:pPr>
            <a:endParaRPr lang="en-US" altLang="en-US" sz="1200" dirty="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dirty="0">
                <a:latin typeface="Arial" panose="020B0604020202020204" pitchFamily="34" charset="0"/>
                <a:cs typeface="Arial" panose="020B0604020202020204" pitchFamily="34" charset="0"/>
              </a:rPr>
              <a:t>The 2026 issue was just published in June. </a:t>
            </a:r>
          </a:p>
          <a:p>
            <a:pPr eaLnBrk="1" hangingPunct="1">
              <a:buSzPts val="1100"/>
              <a:buFont typeface="Arial" panose="020B0604020202020204" pitchFamily="34" charset="0"/>
              <a:buChar char="●"/>
            </a:pPr>
            <a:endParaRPr lang="en-US" altLang="en-US" sz="1200" dirty="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dirty="0">
                <a:latin typeface="Arial" panose="020B0604020202020204" pitchFamily="34" charset="0"/>
                <a:cs typeface="Arial" panose="020B0604020202020204" pitchFamily="34" charset="0"/>
              </a:rPr>
              <a:t>This is a great overview of all the work R&amp;P does during the year. </a:t>
            </a:r>
          </a:p>
          <a:p>
            <a:pPr eaLnBrk="1" hangingPunct="1">
              <a:buSzPts val="1100"/>
              <a:buFont typeface="Arial" panose="020B0604020202020204" pitchFamily="34" charset="0"/>
              <a:buChar char="●"/>
            </a:pPr>
            <a:endParaRPr lang="en-US" altLang="en-US" sz="1200" dirty="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dirty="0">
                <a:latin typeface="Arial" panose="020B0604020202020204" pitchFamily="34" charset="0"/>
                <a:cs typeface="Arial" panose="020B0604020202020204" pitchFamily="34" charset="0"/>
              </a:rPr>
              <a:t>This publication is available online at the URL on this slide, and there’s also a link at the top of our main page. </a:t>
            </a:r>
          </a:p>
          <a:p>
            <a:pPr eaLnBrk="1" hangingPunct="1">
              <a:buSzPts val="1100"/>
              <a:buFont typeface="Arial" panose="020B0604020202020204" pitchFamily="34" charset="0"/>
              <a:buChar char="●"/>
            </a:pPr>
            <a:endParaRPr lang="en-US" altLang="en-US" sz="1200" dirty="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dirty="0">
                <a:latin typeface="Arial" panose="020B0604020202020204" pitchFamily="34" charset="0"/>
                <a:cs typeface="Arial" panose="020B0604020202020204" pitchFamily="34" charset="0"/>
              </a:rPr>
              <a:t>This portion of the presentation will serve as a very brief overview to the annual report. I’m sure many of you have read over the report, but if you have not, I encourage you do to do. </a:t>
            </a:r>
          </a:p>
        </p:txBody>
      </p:sp>
    </p:spTree>
    <p:extLst>
      <p:ext uri="{BB962C8B-B14F-4D97-AF65-F5344CB8AC3E}">
        <p14:creationId xmlns:p14="http://schemas.microsoft.com/office/powerpoint/2010/main" val="36267276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Over the last 25 years, we have seen quite a change of how youth participate in the labor market, and what that means for employers and nonresidents. </a:t>
            </a:r>
          </a:p>
          <a:p>
            <a:endParaRPr lang="en-US" baseline="0" dirty="0" smtClean="0"/>
          </a:p>
          <a:p>
            <a:r>
              <a:rPr lang="en-US" baseline="0" dirty="0" smtClean="0"/>
              <a:t>If we go back to the early 2000s, we consistently had more teens (the red line) working in the leisure &amp; hospitality workforce than nonresidents (the black line). </a:t>
            </a:r>
          </a:p>
          <a:p>
            <a:endParaRPr lang="en-US" baseline="0" dirty="0" smtClean="0"/>
          </a:p>
          <a:p>
            <a:r>
              <a:rPr lang="en-US" baseline="0" dirty="0" smtClean="0"/>
              <a:t>That really changed by the time that first economic downturn hit in 2009, which was the same time as the national Great Recession. From that point on, there just weren’t as many teens working in Wyoming, or in the U.S. as a hole. </a:t>
            </a:r>
          </a:p>
          <a:p>
            <a:endParaRPr lang="en-US" baseline="0" dirty="0" smtClean="0"/>
          </a:p>
          <a:p>
            <a:r>
              <a:rPr lang="en-US" baseline="0" dirty="0" smtClean="0"/>
              <a:t>Since about 2014, we’ve consistently had more nonresidents working in Wyoming than teens. </a:t>
            </a:r>
          </a:p>
          <a:p>
            <a:endParaRPr lang="en-US" baseline="0" dirty="0" smtClean="0"/>
          </a:p>
          <a:p>
            <a:r>
              <a:rPr lang="en-US" baseline="0" dirty="0" smtClean="0"/>
              <a:t>Since the pandemic (the third gray bar) we’ve seen a substantial increase in nonresidents working in leisure &amp; hospitality, while teens have trailed off a little bit. </a:t>
            </a:r>
          </a:p>
          <a:p>
            <a:endParaRPr lang="en-US" baseline="0" dirty="0" smtClean="0"/>
          </a:p>
          <a:p>
            <a:r>
              <a:rPr lang="en-US" baseline="0" dirty="0" smtClean="0"/>
              <a:t>Basically as fewer and fewer young people choose not to participate in Wyoming’s labor market for whatever reason, employers appear to be turning to nonresidents to fill those jobs more and more. </a:t>
            </a:r>
          </a:p>
          <a:p>
            <a:endParaRPr lang="en-US" baseline="0" dirty="0" smtClean="0"/>
          </a:p>
          <a:p>
            <a:r>
              <a:rPr lang="en-US" baseline="0" dirty="0" smtClean="0"/>
              <a:t>Part of this could also be fewer teens driving. If a teenager who lives in Wyoming doesn’t have a driver’s license, we likely wouldn’t be able to identify them, and they would be counted as a nonresident. </a:t>
            </a:r>
          </a:p>
        </p:txBody>
      </p:sp>
    </p:spTree>
    <p:extLst>
      <p:ext uri="{BB962C8B-B14F-4D97-AF65-F5344CB8AC3E}">
        <p14:creationId xmlns:p14="http://schemas.microsoft.com/office/powerpoint/2010/main" val="35134226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Occupational Employment and Wage Statistics program allows us to look at employment and wages by occupation within leisure &amp; hospitality. </a:t>
            </a:r>
          </a:p>
          <a:p>
            <a:endParaRPr lang="en-US" baseline="0" dirty="0" smtClean="0"/>
          </a:p>
          <a:p>
            <a:r>
              <a:rPr lang="en-US" baseline="0" dirty="0" smtClean="0"/>
              <a:t>In 2025, employment was 36,201, with an average annual wage of just under $38,000. </a:t>
            </a:r>
          </a:p>
          <a:p>
            <a:endParaRPr lang="en-US" baseline="0" dirty="0" smtClean="0"/>
          </a:p>
          <a:p>
            <a:r>
              <a:rPr lang="en-US" baseline="0" dirty="0" smtClean="0"/>
              <a:t>This slide shows the 10 occupations that are most frequently found in leisure &amp; hospitality – things like fast food workers, waiters &amp; waitresses, cooks, housekeeping cleaners, hotel clerks, etc. </a:t>
            </a:r>
          </a:p>
          <a:p>
            <a:endParaRPr lang="en-US" baseline="0" dirty="0" smtClean="0"/>
          </a:p>
          <a:p>
            <a:r>
              <a:rPr lang="en-US" baseline="0" dirty="0" smtClean="0"/>
              <a:t>These 10 occupations make up about two-thirds of total employment in leisure &amp; hospitality. </a:t>
            </a:r>
          </a:p>
        </p:txBody>
      </p:sp>
    </p:spTree>
    <p:extLst>
      <p:ext uri="{BB962C8B-B14F-4D97-AF65-F5344CB8AC3E}">
        <p14:creationId xmlns:p14="http://schemas.microsoft.com/office/powerpoint/2010/main" val="21388425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These are some statistics in terms of annual Unemployment Insurance claims and benefits paid. </a:t>
            </a:r>
          </a:p>
          <a:p>
            <a:endParaRPr lang="en-US" baseline="0" dirty="0" smtClean="0"/>
          </a:p>
          <a:p>
            <a:r>
              <a:rPr lang="en-US" baseline="0" dirty="0" smtClean="0"/>
              <a:t>In 2025 Wyoming had a total of 11,753 benefit recipients, and 2,103 were in leisure &amp; hospitality, about 17.9% of the total. </a:t>
            </a:r>
          </a:p>
          <a:p>
            <a:endParaRPr lang="en-US" baseline="0" dirty="0" smtClean="0"/>
          </a:p>
          <a:p>
            <a:r>
              <a:rPr lang="en-US" baseline="0" dirty="0" smtClean="0"/>
              <a:t>Wyoming paid $59.5 million in benefits, with $8.6 million in leisure &amp; hospitality, 15% of the total. </a:t>
            </a:r>
          </a:p>
          <a:p>
            <a:endParaRPr lang="en-US" baseline="0" dirty="0" smtClean="0"/>
          </a:p>
          <a:p>
            <a:r>
              <a:rPr lang="en-US" baseline="0" dirty="0" smtClean="0"/>
              <a:t>The average claimant received 10.4 weeks of benefits over all, which was lower in leisure &amp; hospitality with 9.2. </a:t>
            </a:r>
          </a:p>
        </p:txBody>
      </p:sp>
    </p:spTree>
    <p:extLst>
      <p:ext uri="{BB962C8B-B14F-4D97-AF65-F5344CB8AC3E}">
        <p14:creationId xmlns:p14="http://schemas.microsoft.com/office/powerpoint/2010/main" val="33109554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continued UI claims for leisure &amp; hospitality by week for 2025. </a:t>
            </a:r>
          </a:p>
          <a:p>
            <a:endParaRPr lang="en-US" baseline="0" dirty="0" smtClean="0"/>
          </a:p>
          <a:p>
            <a:r>
              <a:rPr lang="en-US" baseline="0" dirty="0" smtClean="0"/>
              <a:t>You can see how claims spike a little bit around week 18 in the spring as the winter tourism season ends, and then remain pretty low from about week 25 to 40 in the summer months. </a:t>
            </a:r>
          </a:p>
          <a:p>
            <a:endParaRPr lang="en-US" baseline="0" dirty="0" smtClean="0"/>
          </a:p>
          <a:p>
            <a:r>
              <a:rPr lang="en-US" baseline="0" dirty="0" smtClean="0"/>
              <a:t>Starting about week 41 we see a big increase as the summer season ends and more people file UI claims. </a:t>
            </a:r>
          </a:p>
          <a:p>
            <a:endParaRPr lang="en-US" baseline="0" dirty="0" smtClean="0"/>
          </a:p>
          <a:p>
            <a:r>
              <a:rPr lang="en-US" baseline="0" dirty="0" smtClean="0"/>
              <a:t>Claims in leisure &amp; hospitality tend to peak around weeks 46-48 in November, and then drop again and the whole thing starts over again. </a:t>
            </a:r>
          </a:p>
        </p:txBody>
      </p:sp>
    </p:spTree>
    <p:extLst>
      <p:ext uri="{BB962C8B-B14F-4D97-AF65-F5344CB8AC3E}">
        <p14:creationId xmlns:p14="http://schemas.microsoft.com/office/powerpoint/2010/main" val="34456601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you want to see how consistent this pattern is for continued UI claims in leisure &amp; hospitality, this figure shows weekly claims for 2022 Week 1 through 2026 Week 27.</a:t>
            </a:r>
          </a:p>
          <a:p>
            <a:endParaRPr lang="en-US" baseline="0" dirty="0" smtClean="0"/>
          </a:p>
          <a:p>
            <a:r>
              <a:rPr lang="en-US" baseline="0" dirty="0" smtClean="0"/>
              <a:t>You see the same thing each year, with an increase in the spring, followed by a period of low claims in the summer, and then that big spike in the fall. </a:t>
            </a:r>
          </a:p>
        </p:txBody>
      </p:sp>
    </p:spTree>
    <p:extLst>
      <p:ext uri="{BB962C8B-B14F-4D97-AF65-F5344CB8AC3E}">
        <p14:creationId xmlns:p14="http://schemas.microsoft.com/office/powerpoint/2010/main" val="3953214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I’ll talk briefly about quarterly turnover in leisure &amp; hospitality. </a:t>
            </a:r>
          </a:p>
          <a:p>
            <a:endParaRPr lang="en-US" baseline="0" dirty="0" smtClean="0"/>
          </a:p>
          <a:p>
            <a:r>
              <a:rPr lang="en-US" baseline="0" dirty="0" smtClean="0"/>
              <a:t>For our purposes, turnover basically refers to anyone who is a hire, exit, or both in a given quarter</a:t>
            </a:r>
          </a:p>
          <a:p>
            <a:endParaRPr lang="en-US" baseline="0" dirty="0" smtClean="0"/>
          </a:p>
          <a:p>
            <a:r>
              <a:rPr lang="en-US" baseline="0" dirty="0" smtClean="0"/>
              <a:t>Continuous employment refers to individuals who were working for the same employer in the quarter being discussed, the previous quarter, and the subsequent quarter</a:t>
            </a:r>
          </a:p>
          <a:p>
            <a:endParaRPr lang="en-US" baseline="0" dirty="0" smtClean="0"/>
          </a:p>
          <a:p>
            <a:r>
              <a:rPr lang="en-US" baseline="0" dirty="0" smtClean="0"/>
              <a:t>So in this example, we’re looking at second quarter 2025. Continuous employment would refer to an individual who worked for the same employer in first, second, and third quarter 2025. </a:t>
            </a:r>
          </a:p>
          <a:p>
            <a:endParaRPr lang="en-US" baseline="0" dirty="0" smtClean="0"/>
          </a:p>
          <a:p>
            <a:r>
              <a:rPr lang="en-US" baseline="0" dirty="0" smtClean="0"/>
              <a:t>Adding turnover and continuous employment gives us total employment for that quarter. </a:t>
            </a:r>
          </a:p>
          <a:p>
            <a:endParaRPr lang="en-US" baseline="0" dirty="0" smtClean="0"/>
          </a:p>
          <a:p>
            <a:r>
              <a:rPr lang="en-US" baseline="0" dirty="0" smtClean="0"/>
              <a:t>We calculate the turnover rate by dividing the number of turnover (hires, exits, or both in the same quarter) by the total employment. </a:t>
            </a:r>
          </a:p>
        </p:txBody>
      </p:sp>
    </p:spTree>
    <p:extLst>
      <p:ext uri="{BB962C8B-B14F-4D97-AF65-F5344CB8AC3E}">
        <p14:creationId xmlns:p14="http://schemas.microsoft.com/office/powerpoint/2010/main" val="42624416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 in this example for second quarter 2025, there were 101,437 individuals working in Wyoming who we would consider turnover, meaning they were hired, exited their job, or both in that quarter. </a:t>
            </a:r>
          </a:p>
          <a:p>
            <a:endParaRPr lang="en-US" baseline="0" dirty="0" smtClean="0"/>
          </a:p>
          <a:p>
            <a:r>
              <a:rPr lang="en-US" baseline="0" dirty="0" smtClean="0"/>
              <a:t>Continuous employment was 227,966, meaning those individuals worked for the same employer in quarters 1-3 in 2025. </a:t>
            </a:r>
          </a:p>
          <a:p>
            <a:endParaRPr lang="en-US" baseline="0" dirty="0" smtClean="0"/>
          </a:p>
          <a:p>
            <a:r>
              <a:rPr lang="en-US" baseline="0" dirty="0" smtClean="0"/>
              <a:t>Our total employment in second quarter 2025 was 329,403. </a:t>
            </a:r>
          </a:p>
          <a:p>
            <a:endParaRPr lang="en-US" baseline="0" dirty="0" smtClean="0"/>
          </a:p>
          <a:p>
            <a:r>
              <a:rPr lang="en-US" baseline="0" dirty="0" smtClean="0"/>
              <a:t>To calculate the turnover rate, we divide the turnover by the total, and get a rate of 30.8% across all industries. This means that nearly one in three people working in Wyoming in second quarter 2025 were in some form of turnover (hires, exits, or both). </a:t>
            </a:r>
          </a:p>
          <a:p>
            <a:endParaRPr lang="en-US" baseline="0" dirty="0" smtClean="0"/>
          </a:p>
          <a:p>
            <a:r>
              <a:rPr lang="en-US" baseline="0" dirty="0" smtClean="0"/>
              <a:t>The turnover rate in leisure &amp; hospitality was even higher: 52.8%. </a:t>
            </a:r>
          </a:p>
        </p:txBody>
      </p:sp>
    </p:spTree>
    <p:extLst>
      <p:ext uri="{BB962C8B-B14F-4D97-AF65-F5344CB8AC3E}">
        <p14:creationId xmlns:p14="http://schemas.microsoft.com/office/powerpoint/2010/main" val="6819185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Turnover rates tend to follow a pretty predictable pattern in Wyoming, especially in leisure &amp; hospitality. The red line in this graphic is the turnover rate for leisure &amp; hospitality, while the black line represents the overall turnover rate from first quarter 2025 to fourth quarter 2025. </a:t>
            </a:r>
          </a:p>
          <a:p>
            <a:endParaRPr lang="en-US" baseline="0" dirty="0" smtClean="0"/>
          </a:p>
          <a:p>
            <a:r>
              <a:rPr lang="en-US" baseline="0" dirty="0" smtClean="0"/>
              <a:t>You can see the turnover rate is considerably higher in leisure &amp; hospitality, which is not surprising given the seasonal nature of many of the jobs. </a:t>
            </a:r>
          </a:p>
          <a:p>
            <a:endParaRPr lang="en-US" baseline="0" dirty="0" smtClean="0"/>
          </a:p>
          <a:p>
            <a:r>
              <a:rPr lang="en-US" baseline="0" dirty="0" smtClean="0"/>
              <a:t>You can see in leisure &amp; hospitality that turnover peaks during the second quarter, when a lot of people are getting hired for jobs or exit jobs, and then stays pretty high during the third and fourth quarters, and is lowest in the first quarter with less activity going on. </a:t>
            </a:r>
          </a:p>
        </p:txBody>
      </p:sp>
    </p:spTree>
    <p:extLst>
      <p:ext uri="{BB962C8B-B14F-4D97-AF65-F5344CB8AC3E}">
        <p14:creationId xmlns:p14="http://schemas.microsoft.com/office/powerpoint/2010/main" val="22571205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the turnover rate for leisure &amp; hospitality (the red line) and the overall total (the black line) from first quarter 2000 to fourth quarter 2025 using a 4-quarter moving average. </a:t>
            </a:r>
          </a:p>
          <a:p>
            <a:endParaRPr lang="en-US" baseline="0" dirty="0" smtClean="0"/>
          </a:p>
          <a:p>
            <a:r>
              <a:rPr lang="en-US" baseline="0" dirty="0" smtClean="0"/>
              <a:t>The turnover rate tends to be highest during periods of economic growth, as there are more job opportunities and more incentive for people to change jobs, which we can see on the left hand side of the figure in the early 2000s, when Wyoming was in a period of rapid economic growth. </a:t>
            </a:r>
          </a:p>
          <a:p>
            <a:endParaRPr lang="en-US" baseline="0" dirty="0" smtClean="0"/>
          </a:p>
          <a:p>
            <a:r>
              <a:rPr lang="en-US" baseline="0" dirty="0" smtClean="0"/>
              <a:t>During those periods of downturn (the gray bars in this graphic) the turnover rate drops, as there are fewer job opportunities and people are less likely to change jobs. </a:t>
            </a:r>
          </a:p>
          <a:p>
            <a:endParaRPr lang="en-US" baseline="0" dirty="0" smtClean="0"/>
          </a:p>
          <a:p>
            <a:r>
              <a:rPr lang="en-US" baseline="0" dirty="0" smtClean="0"/>
              <a:t>During the downturn of 2009-10 and the national Great Recession, you can see the really prolonged decrease in the turnover rate for both the total and especially leisure &amp; hospitality. </a:t>
            </a:r>
          </a:p>
          <a:p>
            <a:endParaRPr lang="en-US" baseline="0" dirty="0" smtClean="0"/>
          </a:p>
          <a:p>
            <a:r>
              <a:rPr lang="en-US" baseline="0" dirty="0" smtClean="0"/>
              <a:t>When we look at the most recent downturn that’s associated with the Covid-19 pandemic, we see a pretty quick drop in the turnover rate and then a recovery, although the turnover rate has been consistently declining since 2022. </a:t>
            </a:r>
          </a:p>
        </p:txBody>
      </p:sp>
    </p:spTree>
    <p:extLst>
      <p:ext uri="{BB962C8B-B14F-4D97-AF65-F5344CB8AC3E}">
        <p14:creationId xmlns:p14="http://schemas.microsoft.com/office/powerpoint/2010/main" val="19668607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that I will go ahead and wrap up the presentation. </a:t>
            </a:r>
          </a:p>
          <a:p>
            <a:endParaRPr lang="en-US" dirty="0" smtClean="0"/>
          </a:p>
          <a:p>
            <a:r>
              <a:rPr lang="en-US" dirty="0" smtClean="0"/>
              <a:t>Thank you for inviting</a:t>
            </a:r>
            <a:r>
              <a:rPr lang="en-US" baseline="0" dirty="0" smtClean="0"/>
              <a:t> me to speak here today. Hopefully I’ve given you plenty to think about with regard to Wyoming’s leisure &amp; </a:t>
            </a:r>
            <a:r>
              <a:rPr lang="en-US" baseline="0" smtClean="0"/>
              <a:t>hospitality sector. </a:t>
            </a:r>
            <a:endParaRPr lang="en-US" baseline="0" dirty="0" smtClean="0"/>
          </a:p>
          <a:p>
            <a:endParaRPr lang="en-US" baseline="0" dirty="0" smtClean="0"/>
          </a:p>
          <a:p>
            <a:r>
              <a:rPr lang="en-US" baseline="0" dirty="0" smtClean="0"/>
              <a:t>If you have any questions or need any assistance finding particular data, please feel free to reach out to me. My phone number and email address are provided on this slide, along with our physical address and website. </a:t>
            </a:r>
            <a:endParaRPr lang="en-US" dirty="0"/>
          </a:p>
        </p:txBody>
      </p:sp>
    </p:spTree>
    <p:extLst>
      <p:ext uri="{BB962C8B-B14F-4D97-AF65-F5344CB8AC3E}">
        <p14:creationId xmlns:p14="http://schemas.microsoft.com/office/powerpoint/2010/main" val="61978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Chapter 2 looks at annual employment and wages using</a:t>
            </a:r>
            <a:r>
              <a:rPr lang="en-US" baseline="0" dirty="0" smtClean="0"/>
              <a:t> data from the Quarterly Census of Employment and Wages, or QCEW, and sort of sets the tone for the report.  </a:t>
            </a:r>
          </a:p>
          <a:p>
            <a:r>
              <a:rPr lang="en-US" baseline="0" dirty="0" smtClean="0"/>
              <a:t>From 2024-2025:</a:t>
            </a:r>
          </a:p>
          <a:p>
            <a:endParaRPr lang="en-US" baseline="0" dirty="0" smtClean="0"/>
          </a:p>
          <a:p>
            <a:pPr lvl="1"/>
            <a:r>
              <a:rPr lang="en-US" baseline="0" dirty="0" smtClean="0"/>
              <a:t>Wyoming employment was largely unchanged (we lost 81 jobs, a 0.0% change)</a:t>
            </a:r>
          </a:p>
          <a:p>
            <a:endParaRPr lang="en-US" baseline="0" dirty="0" smtClean="0"/>
          </a:p>
          <a:p>
            <a:pPr lvl="1"/>
            <a:r>
              <a:rPr lang="en-US" baseline="0" dirty="0" smtClean="0"/>
              <a:t>Total wages increased by $520.1 million, a 3.0% increase</a:t>
            </a:r>
          </a:p>
          <a:p>
            <a:endParaRPr lang="en-US" baseline="0" dirty="0" smtClean="0"/>
          </a:p>
          <a:p>
            <a:pPr lvl="1"/>
            <a:r>
              <a:rPr lang="en-US" baseline="0" dirty="0" smtClean="0"/>
              <a:t>The state’s average annual wage was $63,501, up 3.0%</a:t>
            </a:r>
            <a:endParaRPr lang="en-US" dirty="0"/>
          </a:p>
        </p:txBody>
      </p:sp>
    </p:spTree>
    <p:extLst>
      <p:ext uri="{BB962C8B-B14F-4D97-AF65-F5344CB8AC3E}">
        <p14:creationId xmlns:p14="http://schemas.microsoft.com/office/powerpoint/2010/main" val="3261597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Most notably, Wyoming saw over-the-year job losses in the second half of 2025, but a continued increase in wages. </a:t>
            </a:r>
          </a:p>
          <a:p>
            <a:endParaRPr lang="en-US" baseline="0" dirty="0" smtClean="0"/>
          </a:p>
          <a:p>
            <a:r>
              <a:rPr lang="en-US" baseline="0" dirty="0" smtClean="0"/>
              <a:t>This figure looks at over-the-year percent change in employment and total wages by quarter from first quarter 2015 to fourth quarter 2025. </a:t>
            </a:r>
          </a:p>
          <a:p>
            <a:endParaRPr lang="en-US" baseline="0" dirty="0" smtClean="0"/>
          </a:p>
          <a:p>
            <a:r>
              <a:rPr lang="en-US" baseline="0" dirty="0" smtClean="0"/>
              <a:t>At the end of the graph here, you can see the dark red line, which represents employment, dipping below zero. During third and fourth quarter 2025, lost about 1,400 jobs from the prior year, or about half a percent. </a:t>
            </a:r>
          </a:p>
          <a:p>
            <a:endParaRPr lang="en-US" baseline="0" dirty="0" smtClean="0"/>
          </a:p>
          <a:p>
            <a:r>
              <a:rPr lang="en-US" baseline="0" dirty="0" smtClean="0"/>
              <a:t>There’s discussion in the annual report about economic downturns, which we define as at least two consecutive quarters of over-the-year declines in employment and total wages. You can see the two most recent periods shaded here. </a:t>
            </a:r>
          </a:p>
          <a:p>
            <a:endParaRPr lang="en-US" baseline="0" dirty="0" smtClean="0"/>
          </a:p>
          <a:p>
            <a:r>
              <a:rPr lang="en-US" baseline="0" dirty="0" smtClean="0"/>
              <a:t>Despite the job losses in the second half of 2025, we don’t think this was the start of another economic downturn. </a:t>
            </a:r>
          </a:p>
          <a:p>
            <a:endParaRPr lang="en-US" baseline="0" dirty="0" smtClean="0"/>
          </a:p>
          <a:p>
            <a:r>
              <a:rPr lang="en-US" baseline="0" dirty="0" smtClean="0"/>
              <a:t>For one, wages continued to grow. </a:t>
            </a:r>
          </a:p>
          <a:p>
            <a:endParaRPr lang="en-US" baseline="0" dirty="0" smtClean="0"/>
          </a:p>
          <a:p>
            <a:r>
              <a:rPr lang="en-US" baseline="0" dirty="0" smtClean="0"/>
              <a:t>And secondly, other programs like the Current Employment Statistics program, seem to indicate job growth in 2026. </a:t>
            </a:r>
          </a:p>
        </p:txBody>
      </p:sp>
    </p:spTree>
    <p:extLst>
      <p:ext uri="{BB962C8B-B14F-4D97-AF65-F5344CB8AC3E}">
        <p14:creationId xmlns:p14="http://schemas.microsoft.com/office/powerpoint/2010/main" val="481339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 why the job losses? There are several reasons, but I’ll touch on two here very briefly. </a:t>
            </a:r>
          </a:p>
          <a:p>
            <a:endParaRPr lang="en-US" baseline="0" dirty="0" smtClean="0"/>
          </a:p>
          <a:p>
            <a:r>
              <a:rPr lang="en-US" baseline="0" dirty="0" smtClean="0"/>
              <a:t>This figure shows employment in Wyoming’s mining sector from first quarter 2015 to fourth quarter 2025. </a:t>
            </a:r>
          </a:p>
          <a:p>
            <a:endParaRPr lang="en-US" baseline="0" dirty="0" smtClean="0"/>
          </a:p>
          <a:p>
            <a:r>
              <a:rPr lang="en-US" baseline="0" dirty="0" smtClean="0"/>
              <a:t>We all know how important the mining sector is to Wyoming’s economy, and we’ve continued to see moderate job losses over the last 10 years. </a:t>
            </a:r>
          </a:p>
          <a:p>
            <a:endParaRPr lang="en-US" baseline="0" dirty="0" smtClean="0"/>
          </a:p>
          <a:p>
            <a:endParaRPr lang="en-US" baseline="0" dirty="0" smtClean="0"/>
          </a:p>
        </p:txBody>
      </p:sp>
    </p:spTree>
    <p:extLst>
      <p:ext uri="{BB962C8B-B14F-4D97-AF65-F5344CB8AC3E}">
        <p14:creationId xmlns:p14="http://schemas.microsoft.com/office/powerpoint/2010/main" val="3873646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Another big part of this situation is that since the pandemic, a lot of Wyoming’s job growth has been driven by the construction sector. </a:t>
            </a:r>
          </a:p>
          <a:p>
            <a:endParaRPr lang="en-US" baseline="0" dirty="0" smtClean="0"/>
          </a:p>
          <a:p>
            <a:r>
              <a:rPr lang="en-US" baseline="0" dirty="0" smtClean="0"/>
              <a:t>This figure shows employment in Wyoming’s construction sector from 2015Q1 to 2025Q4. If you look to the right of the second shaded area, you can see the continued increase until we hit the last two quarters of 2025, and then we see a little bit of a decline. </a:t>
            </a:r>
          </a:p>
          <a:p>
            <a:endParaRPr lang="en-US" baseline="0" dirty="0" smtClean="0"/>
          </a:p>
          <a:p>
            <a:r>
              <a:rPr lang="en-US" baseline="0" dirty="0" smtClean="0"/>
              <a:t>This job growth was really the result of several large temporary construction projects, like pipelines and windfarms. When those jobs were completed in 2025, those jobs went away, and many of those workers likely went home to another state. </a:t>
            </a:r>
          </a:p>
          <a:p>
            <a:endParaRPr lang="en-US" baseline="0" dirty="0" smtClean="0"/>
          </a:p>
          <a:p>
            <a:r>
              <a:rPr lang="en-US" baseline="0" dirty="0" smtClean="0"/>
              <a:t>From 2024 to 2025, employment in Wyoming’s construction sector fell by 293 jobs, or 1.2%. </a:t>
            </a:r>
          </a:p>
          <a:p>
            <a:endParaRPr lang="en-US" baseline="0" dirty="0" smtClean="0"/>
          </a:p>
        </p:txBody>
      </p:sp>
    </p:spTree>
    <p:extLst>
      <p:ext uri="{BB962C8B-B14F-4D97-AF65-F5344CB8AC3E}">
        <p14:creationId xmlns:p14="http://schemas.microsoft.com/office/powerpoint/2010/main" val="1951274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did see some other industries add jobs from 2024 to 2025. </a:t>
            </a:r>
          </a:p>
          <a:p>
            <a:endParaRPr lang="en-US" baseline="0" dirty="0" smtClean="0"/>
          </a:p>
          <a:p>
            <a:r>
              <a:rPr lang="en-US" baseline="0" dirty="0" smtClean="0"/>
              <a:t>Wholesale trade, transportation, warehousing, &amp; utilities added 376 jobs, a 1.8% increase. </a:t>
            </a:r>
          </a:p>
          <a:p>
            <a:endParaRPr lang="en-US" baseline="0" dirty="0" smtClean="0"/>
          </a:p>
          <a:p>
            <a:r>
              <a:rPr lang="en-US" baseline="0" dirty="0" smtClean="0"/>
              <a:t>Health care &amp; social assistance added 247 jobs, a 0.9% increase. </a:t>
            </a:r>
          </a:p>
          <a:p>
            <a:endParaRPr lang="en-US" baseline="0" dirty="0" smtClean="0"/>
          </a:p>
          <a:p>
            <a:r>
              <a:rPr lang="en-US" baseline="0" dirty="0" smtClean="0"/>
              <a:t>And other services, except public administration added 126 jobs, or 1.7%. </a:t>
            </a:r>
          </a:p>
        </p:txBody>
      </p:sp>
    </p:spTree>
    <p:extLst>
      <p:ext uri="{BB962C8B-B14F-4D97-AF65-F5344CB8AC3E}">
        <p14:creationId xmlns:p14="http://schemas.microsoft.com/office/powerpoint/2010/main" val="2240361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I’ll touch on some other highlights from the annual report fairly quickly, starting with the Local Area Unemployment Statistics program. </a:t>
            </a:r>
          </a:p>
          <a:p>
            <a:endParaRPr lang="en-US" baseline="0" dirty="0" smtClean="0"/>
          </a:p>
          <a:p>
            <a:r>
              <a:rPr lang="en-US" baseline="0" dirty="0" smtClean="0"/>
              <a:t>Wyoming’s total labor force was 289,017, down about 3,000</a:t>
            </a:r>
          </a:p>
          <a:p>
            <a:endParaRPr lang="en-US" baseline="0" dirty="0" smtClean="0"/>
          </a:p>
          <a:p>
            <a:r>
              <a:rPr lang="en-US" baseline="0" dirty="0" smtClean="0"/>
              <a:t>The number employed was 279,302, down about </a:t>
            </a:r>
            <a:r>
              <a:rPr lang="en-US" baseline="0" dirty="0" smtClean="0"/>
              <a:t>2,700</a:t>
            </a:r>
            <a:endParaRPr lang="en-US" baseline="0" dirty="0" smtClean="0"/>
          </a:p>
          <a:p>
            <a:endParaRPr lang="en-US" baseline="0" dirty="0" smtClean="0"/>
          </a:p>
          <a:p>
            <a:r>
              <a:rPr lang="en-US" baseline="0" dirty="0" smtClean="0"/>
              <a:t>The number of unemployed individuals was 9,715, up about 600 people</a:t>
            </a:r>
          </a:p>
          <a:p>
            <a:endParaRPr lang="en-US" baseline="0" dirty="0" smtClean="0"/>
          </a:p>
          <a:p>
            <a:r>
              <a:rPr lang="en-US" baseline="0" dirty="0" smtClean="0"/>
              <a:t>And finally the unemployment rate was 3.4%, up over the last two years</a:t>
            </a:r>
          </a:p>
        </p:txBody>
      </p:sp>
    </p:spTree>
    <p:extLst>
      <p:ext uri="{BB962C8B-B14F-4D97-AF65-F5344CB8AC3E}">
        <p14:creationId xmlns:p14="http://schemas.microsoft.com/office/powerpoint/2010/main" val="2530059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WS Modern"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311808" y="124472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311800" y="3211800"/>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
          <p:cNvSpPr/>
          <p:nvPr/>
        </p:nvSpPr>
        <p:spPr>
          <a:xfrm>
            <a:off x="-20700" y="-16525"/>
            <a:ext cx="9185400" cy="792600"/>
          </a:xfrm>
          <a:prstGeom prst="rect">
            <a:avLst/>
          </a:prstGeom>
          <a:solidFill>
            <a:srgbClr val="A22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Google Shape;15;p2"/>
          <p:cNvPicPr preferRelativeResize="0"/>
          <p:nvPr/>
        </p:nvPicPr>
        <p:blipFill>
          <a:blip r:embed="rId2">
            <a:alphaModFix/>
          </a:blip>
          <a:stretch>
            <a:fillRect/>
          </a:stretch>
        </p:blipFill>
        <p:spPr>
          <a:xfrm>
            <a:off x="230697" y="223400"/>
            <a:ext cx="1375500" cy="1021324"/>
          </a:xfrm>
          <a:prstGeom prst="rect">
            <a:avLst/>
          </a:prstGeom>
          <a:noFill/>
          <a:ln>
            <a:noFill/>
          </a:ln>
        </p:spPr>
      </p:pic>
      <p:sp>
        <p:nvSpPr>
          <p:cNvPr id="16" name="Google Shape;16;p2"/>
          <p:cNvSpPr/>
          <p:nvPr/>
        </p:nvSpPr>
        <p:spPr>
          <a:xfrm>
            <a:off x="-20600" y="-13725"/>
            <a:ext cx="9185400" cy="144300"/>
          </a:xfrm>
          <a:prstGeom prst="rect">
            <a:avLst/>
          </a:prstGeom>
          <a:solidFill>
            <a:srgbClr val="7B2D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0600" y="5054125"/>
            <a:ext cx="9185400" cy="144300"/>
          </a:xfrm>
          <a:prstGeom prst="rect">
            <a:avLst/>
          </a:prstGeom>
          <a:solidFill>
            <a:srgbClr val="7B2D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1819800" y="447713"/>
            <a:ext cx="7040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4"/>
          <p:cNvSpPr txBox="1">
            <a:spLocks noGrp="1"/>
          </p:cNvSpPr>
          <p:nvPr>
            <p:ph type="body" idx="1"/>
          </p:nvPr>
        </p:nvSpPr>
        <p:spPr>
          <a:xfrm>
            <a:off x="311700" y="1363050"/>
            <a:ext cx="8520600" cy="32061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1819800" y="447713"/>
            <a:ext cx="7040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5"/>
          <p:cNvSpPr txBox="1">
            <a:spLocks noGrp="1"/>
          </p:cNvSpPr>
          <p:nvPr>
            <p:ph type="body" idx="1"/>
          </p:nvPr>
        </p:nvSpPr>
        <p:spPr>
          <a:xfrm>
            <a:off x="311700" y="1366575"/>
            <a:ext cx="3999900" cy="3202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366675"/>
            <a:ext cx="3999900" cy="3202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1819800" y="447713"/>
            <a:ext cx="7040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1819800" y="239700"/>
            <a:ext cx="68604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 name="Google Shape;35;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9" name="Google Shape;39;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819800" y="447713"/>
            <a:ext cx="70401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A22A30"/>
              </a:buClr>
              <a:buSzPts val="2800"/>
              <a:buFont typeface="Libre Franklin Medium"/>
              <a:buNone/>
              <a:defRPr sz="2800">
                <a:solidFill>
                  <a:srgbClr val="A22A30"/>
                </a:solidFill>
                <a:latin typeface="Libre Franklin Medium"/>
                <a:ea typeface="Libre Franklin Medium"/>
                <a:cs typeface="Libre Franklin Medium"/>
                <a:sym typeface="Libre Franklin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363050"/>
            <a:ext cx="8520600" cy="32061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Libre Franklin"/>
              <a:buChar char="●"/>
              <a:defRPr sz="1800">
                <a:solidFill>
                  <a:schemeClr val="dk2"/>
                </a:solidFill>
                <a:latin typeface="Libre Franklin"/>
                <a:ea typeface="Libre Franklin"/>
                <a:cs typeface="Libre Franklin"/>
                <a:sym typeface="Libre Franklin"/>
              </a:defRPr>
            </a:lvl1pPr>
            <a:lvl2pPr marL="914400" lvl="1"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2pPr>
            <a:lvl3pPr marL="1371600" lvl="2"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3pPr>
            <a:lvl4pPr marL="1828800" lvl="3"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4pPr>
            <a:lvl5pPr marL="2286000" lvl="4"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5pPr>
            <a:lvl6pPr marL="2743200" lvl="5"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6pPr>
            <a:lvl7pPr marL="3200400" lvl="6"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7pPr>
            <a:lvl8pPr marL="3657600" lvl="7"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8pPr>
            <a:lvl9pPr marL="4114800" lvl="8"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rgbClr val="ABB8C3"/>
                </a:solidFill>
              </a:defRPr>
            </a:lvl1pPr>
            <a:lvl2pPr lvl="1" algn="r">
              <a:buNone/>
              <a:defRPr sz="1000">
                <a:solidFill>
                  <a:srgbClr val="ABB8C3"/>
                </a:solidFill>
              </a:defRPr>
            </a:lvl2pPr>
            <a:lvl3pPr lvl="2" algn="r">
              <a:buNone/>
              <a:defRPr sz="1000">
                <a:solidFill>
                  <a:srgbClr val="ABB8C3"/>
                </a:solidFill>
              </a:defRPr>
            </a:lvl3pPr>
            <a:lvl4pPr lvl="3" algn="r">
              <a:buNone/>
              <a:defRPr sz="1000">
                <a:solidFill>
                  <a:srgbClr val="ABB8C3"/>
                </a:solidFill>
              </a:defRPr>
            </a:lvl4pPr>
            <a:lvl5pPr lvl="4" algn="r">
              <a:buNone/>
              <a:defRPr sz="1000">
                <a:solidFill>
                  <a:srgbClr val="ABB8C3"/>
                </a:solidFill>
              </a:defRPr>
            </a:lvl5pPr>
            <a:lvl6pPr lvl="5" algn="r">
              <a:buNone/>
              <a:defRPr sz="1000">
                <a:solidFill>
                  <a:srgbClr val="ABB8C3"/>
                </a:solidFill>
              </a:defRPr>
            </a:lvl6pPr>
            <a:lvl7pPr lvl="6" algn="r">
              <a:buNone/>
              <a:defRPr sz="1000">
                <a:solidFill>
                  <a:srgbClr val="ABB8C3"/>
                </a:solidFill>
              </a:defRPr>
            </a:lvl7pPr>
            <a:lvl8pPr lvl="7" algn="r">
              <a:buNone/>
              <a:defRPr sz="1000">
                <a:solidFill>
                  <a:srgbClr val="ABB8C3"/>
                </a:solidFill>
              </a:defRPr>
            </a:lvl8pPr>
            <a:lvl9pPr lvl="8" algn="r">
              <a:buNone/>
              <a:defRPr sz="1000">
                <a:solidFill>
                  <a:srgbClr val="ABB8C3"/>
                </a:solidFill>
              </a:defRPr>
            </a:lvl9pPr>
          </a:lstStyle>
          <a:p>
            <a:pPr marL="0" lvl="0" indent="0" algn="r" rtl="0">
              <a:spcBef>
                <a:spcPts val="0"/>
              </a:spcBef>
              <a:spcAft>
                <a:spcPts val="0"/>
              </a:spcAft>
              <a:buNone/>
            </a:pPr>
            <a:fld id="{00000000-1234-1234-1234-123412341234}" type="slidenum">
              <a:rPr lang="en"/>
              <a:t>‹#›</a:t>
            </a:fld>
            <a:endParaRPr>
              <a:latin typeface="Libre Franklin"/>
              <a:ea typeface="Libre Franklin"/>
              <a:cs typeface="Libre Franklin"/>
              <a:sym typeface="Libre Franklin"/>
            </a:endParaRPr>
          </a:p>
        </p:txBody>
      </p:sp>
      <p:pic>
        <p:nvPicPr>
          <p:cNvPr id="9" name="Google Shape;9;p1"/>
          <p:cNvPicPr preferRelativeResize="0"/>
          <p:nvPr/>
        </p:nvPicPr>
        <p:blipFill>
          <a:blip r:embed="rId11">
            <a:alphaModFix/>
          </a:blip>
          <a:stretch>
            <a:fillRect/>
          </a:stretch>
        </p:blipFill>
        <p:spPr>
          <a:xfrm>
            <a:off x="230697" y="223400"/>
            <a:ext cx="1375500" cy="1021324"/>
          </a:xfrm>
          <a:prstGeom prst="rect">
            <a:avLst/>
          </a:prstGeom>
          <a:noFill/>
          <a:ln>
            <a:noFill/>
          </a:ln>
        </p:spPr>
      </p:pic>
      <p:sp>
        <p:nvSpPr>
          <p:cNvPr id="10" name="Google Shape;10;p1"/>
          <p:cNvSpPr/>
          <p:nvPr/>
        </p:nvSpPr>
        <p:spPr>
          <a:xfrm>
            <a:off x="-23800" y="5026750"/>
            <a:ext cx="9188700" cy="171600"/>
          </a:xfrm>
          <a:prstGeom prst="rect">
            <a:avLst/>
          </a:prstGeom>
          <a:solidFill>
            <a:srgbClr val="7B2D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hyperlink" Target="mailto:Michael.Moore@wyo.gov"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311808" y="1244725"/>
            <a:ext cx="6232370" cy="20526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3600" b="1" dirty="0" smtClean="0">
                <a:latin typeface="+mj-lt"/>
              </a:rPr>
              <a:t>Inside the </a:t>
            </a:r>
            <a:r>
              <a:rPr lang="en" sz="3600" b="1" i="1" dirty="0" smtClean="0">
                <a:latin typeface="+mj-lt"/>
              </a:rPr>
              <a:t>2026 Wyoming Workforce Annual Report</a:t>
            </a:r>
            <a:endParaRPr sz="3600" b="1" i="1" dirty="0">
              <a:latin typeface="+mj-lt"/>
            </a:endParaRPr>
          </a:p>
        </p:txBody>
      </p:sp>
      <p:sp>
        <p:nvSpPr>
          <p:cNvPr id="60" name="Google Shape;60;p13"/>
          <p:cNvSpPr txBox="1">
            <a:spLocks noGrp="1"/>
          </p:cNvSpPr>
          <p:nvPr>
            <p:ph type="subTitle" idx="1"/>
          </p:nvPr>
        </p:nvSpPr>
        <p:spPr>
          <a:xfrm>
            <a:off x="3359800" y="4096228"/>
            <a:ext cx="4027763" cy="792600"/>
          </a:xfrm>
          <a:prstGeom prst="rect">
            <a:avLst/>
          </a:prstGeom>
        </p:spPr>
        <p:txBody>
          <a:bodyPr spcFirstLastPara="1" wrap="square" lIns="91425" tIns="91425" rIns="91425" bIns="91425" anchor="t" anchorCtr="0">
            <a:normAutofit fontScale="47500" lnSpcReduction="20000"/>
          </a:bodyPr>
          <a:lstStyle/>
          <a:p>
            <a:pPr marL="0" lvl="0" indent="0" algn="r"/>
            <a:r>
              <a:rPr lang="en" dirty="0" smtClean="0">
                <a:latin typeface="Calibri" panose="020F0502020204030204" pitchFamily="34" charset="0"/>
                <a:cs typeface="Calibri" panose="020F0502020204030204" pitchFamily="34" charset="0"/>
              </a:rPr>
              <a:t>Presented to the Wyoming Workforce Development Council by Michael Moore, R&amp;P </a:t>
            </a:r>
            <a:r>
              <a:rPr lang="en" dirty="0">
                <a:latin typeface="Calibri" panose="020F0502020204030204" pitchFamily="34" charset="0"/>
                <a:cs typeface="Calibri" panose="020F0502020204030204" pitchFamily="34" charset="0"/>
              </a:rPr>
              <a:t>Research Supervisor, </a:t>
            </a:r>
            <a:r>
              <a:rPr lang="en" dirty="0" smtClean="0">
                <a:latin typeface="Calibri" panose="020F0502020204030204" pitchFamily="34" charset="0"/>
                <a:cs typeface="Calibri" panose="020F0502020204030204" pitchFamily="34" charset="0"/>
              </a:rPr>
              <a:t>Thursday, September 3, 2026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4178" y="1184513"/>
            <a:ext cx="2053813" cy="265308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Chapter 5: Unemployment Insurance Statistics</a:t>
            </a:r>
          </a:p>
          <a:p>
            <a:endParaRPr lang="en-US" sz="2000" dirty="0" smtClean="0">
              <a:latin typeface="Calibri" panose="020F0502020204030204" pitchFamily="34" charset="0"/>
              <a:cs typeface="Calibri" panose="020F0502020204030204" pitchFamily="34" charset="0"/>
            </a:endParaRPr>
          </a:p>
          <a:p>
            <a:pPr marL="571500" indent="-457200" algn="l">
              <a:spcAft>
                <a:spcPts val="1200"/>
              </a:spcAft>
              <a:buFont typeface="Arial" panose="020B0604020202020204" pitchFamily="34" charset="0"/>
              <a:buChar char="•"/>
            </a:pPr>
            <a:r>
              <a:rPr lang="en-US" sz="2000" smtClean="0">
                <a:latin typeface="Calibri" panose="020F0502020204030204" pitchFamily="34" charset="0"/>
                <a:cs typeface="Calibri" panose="020F0502020204030204" pitchFamily="34" charset="0"/>
              </a:rPr>
              <a:t>Total UI benefit recipients: 11,753 </a:t>
            </a:r>
          </a:p>
          <a:p>
            <a:pPr marL="571500" indent="-457200" algn="l">
              <a:spcAft>
                <a:spcPts val="1200"/>
              </a:spcAft>
              <a:buFont typeface="Arial" panose="020B0604020202020204" pitchFamily="34" charset="0"/>
              <a:buChar char="•"/>
            </a:pPr>
            <a:r>
              <a:rPr lang="en-US" sz="2000" smtClean="0">
                <a:latin typeface="Calibri" panose="020F0502020204030204" pitchFamily="34" charset="0"/>
                <a:cs typeface="Calibri" panose="020F0502020204030204" pitchFamily="34" charset="0"/>
              </a:rPr>
              <a:t>Exhaustion rate: 17.7%</a:t>
            </a:r>
          </a:p>
          <a:p>
            <a:pPr marL="571500" indent="-457200" algn="l">
              <a:spcAft>
                <a:spcPts val="1200"/>
              </a:spcAft>
              <a:buFont typeface="Arial" panose="020B0604020202020204" pitchFamily="34" charset="0"/>
              <a:buChar char="•"/>
            </a:pPr>
            <a:r>
              <a:rPr lang="en-US" sz="2000" smtClean="0">
                <a:latin typeface="Calibri" panose="020F0502020204030204" pitchFamily="34" charset="0"/>
                <a:cs typeface="Calibri" panose="020F0502020204030204" pitchFamily="34" charset="0"/>
              </a:rPr>
              <a:t>Average weeks claimed: 10.4</a:t>
            </a:r>
          </a:p>
          <a:p>
            <a:pPr marL="571500" indent="-457200" algn="l">
              <a:spcAft>
                <a:spcPts val="1200"/>
              </a:spcAft>
              <a:buFont typeface="Arial" panose="020B0604020202020204" pitchFamily="34" charset="0"/>
              <a:buChar char="•"/>
            </a:pPr>
            <a:r>
              <a:rPr lang="en-US" sz="2000" smtClean="0">
                <a:latin typeface="Calibri" panose="020F0502020204030204" pitchFamily="34" charset="0"/>
                <a:cs typeface="Calibri" panose="020F0502020204030204" pitchFamily="34" charset="0"/>
              </a:rPr>
              <a:t>Total benefits paid: $59.4 million</a:t>
            </a:r>
            <a:endParaRPr lang="en-US" sz="2000" dirty="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10</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rgbClr val="FFFFFF"/>
                </a:solidFill>
                <a:latin typeface="Arial Black" panose="020B0A04020102020204" pitchFamily="34" charset="0"/>
              </a:rPr>
              <a:t>2026 Wyoming Workforce Annual Report</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906274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Chapter </a:t>
            </a:r>
            <a:r>
              <a:rPr lang="en-US" sz="2000" b="1" dirty="0">
                <a:solidFill>
                  <a:srgbClr val="0D2C36"/>
                </a:solidFill>
                <a:latin typeface="Calibri" panose="020F0502020204030204" pitchFamily="34" charset="0"/>
                <a:cs typeface="Calibri" panose="020F0502020204030204" pitchFamily="34" charset="0"/>
              </a:rPr>
              <a:t>8</a:t>
            </a:r>
            <a:r>
              <a:rPr lang="en-US" sz="2000" b="1" dirty="0" smtClean="0">
                <a:solidFill>
                  <a:srgbClr val="0D2C36"/>
                </a:solidFill>
                <a:latin typeface="Calibri" panose="020F0502020204030204" pitchFamily="34" charset="0"/>
                <a:cs typeface="Calibri" panose="020F0502020204030204" pitchFamily="34" charset="0"/>
              </a:rPr>
              <a:t>: Short-Term Employment Projections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Short-Term Projections</a:t>
            </a:r>
            <a:endParaRPr lang="en-US" sz="2000" b="1" dirty="0">
              <a:solidFill>
                <a:srgbClr val="520A06"/>
              </a:solidFill>
              <a:latin typeface="Calibri" panose="020F0502020204030204" pitchFamily="34" charset="0"/>
              <a:cs typeface="Calibri" panose="020F0502020204030204" pitchFamily="34" charset="0"/>
            </a:endParaRP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2025-2027: More than 6,000 new jobs, or 2.1%</a:t>
            </a:r>
          </a:p>
          <a:p>
            <a:pPr marL="114300" indent="0">
              <a:spcAft>
                <a:spcPts val="1200"/>
              </a:spcAft>
            </a:pPr>
            <a:endParaRPr lang="en-US" sz="2000" b="1" dirty="0" smtClean="0">
              <a:solidFill>
                <a:srgbClr val="520A06"/>
              </a:solidFill>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Long-Term </a:t>
            </a:r>
            <a:r>
              <a:rPr lang="en-US" sz="2000" b="1" dirty="0">
                <a:solidFill>
                  <a:srgbClr val="520A06"/>
                </a:solidFill>
                <a:latin typeface="Calibri" panose="020F0502020204030204" pitchFamily="34" charset="0"/>
                <a:cs typeface="Calibri" panose="020F0502020204030204" pitchFamily="34" charset="0"/>
              </a:rPr>
              <a:t>Projections</a:t>
            </a: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2024-2034: Nearly 28,000 new jobs, or 9.9%</a:t>
            </a:r>
            <a:endParaRPr lang="en-US" sz="2000" dirty="0">
              <a:latin typeface="Calibri" panose="020F0502020204030204" pitchFamily="34" charset="0"/>
              <a:cs typeface="Calibri" panose="020F0502020204030204" pitchFamily="34" charset="0"/>
            </a:endParaRPr>
          </a:p>
          <a:p>
            <a:pPr marL="571500" indent="-457200" algn="l">
              <a:spcAft>
                <a:spcPts val="1200"/>
              </a:spcAft>
              <a:buFont typeface="Arial" panose="020B0604020202020204" pitchFamily="34" charset="0"/>
              <a:buChar char="•"/>
            </a:pPr>
            <a:endParaRPr lang="en-US" sz="2000" dirty="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11</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rgbClr val="FFFFFF"/>
                </a:solidFill>
                <a:latin typeface="Arial Black" panose="020B0A04020102020204" pitchFamily="34" charset="0"/>
              </a:rPr>
              <a:t>2026 Wyoming Workforce Annual Report</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079278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lnSpcReduction="10000"/>
          </a:bodyPr>
          <a:lstStyle/>
          <a:p>
            <a:r>
              <a:rPr lang="en-US" sz="2000" b="1" dirty="0" smtClean="0">
                <a:solidFill>
                  <a:srgbClr val="0D2C36"/>
                </a:solidFill>
                <a:latin typeface="Calibri" panose="020F0502020204030204" pitchFamily="34" charset="0"/>
                <a:cs typeface="Calibri" panose="020F0502020204030204" pitchFamily="34" charset="0"/>
              </a:rPr>
              <a:t>Workplace Safety</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Chapter 12: Census of Fatal Occupational Injuries</a:t>
            </a:r>
            <a:endParaRPr lang="en-US" sz="2000" b="1" dirty="0">
              <a:solidFill>
                <a:srgbClr val="520A06"/>
              </a:solidFill>
              <a:latin typeface="Calibri" panose="020F0502020204030204" pitchFamily="34" charset="0"/>
              <a:cs typeface="Calibri" panose="020F0502020204030204" pitchFamily="34" charset="0"/>
            </a:endParaRP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37 occupational fatalities in 2024</a:t>
            </a:r>
          </a:p>
          <a:p>
            <a:pPr marL="1028700" lvl="1"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Down from 45 in 2023, which was a 16-year high</a:t>
            </a:r>
            <a:endParaRPr lang="en-US" sz="2000" b="1" dirty="0" smtClean="0">
              <a:solidFill>
                <a:srgbClr val="520A06"/>
              </a:solidFill>
              <a:latin typeface="Calibri" panose="020F0502020204030204" pitchFamily="34" charset="0"/>
              <a:cs typeface="Calibri" panose="020F0502020204030204" pitchFamily="34" charset="0"/>
            </a:endParaRPr>
          </a:p>
          <a:p>
            <a:pPr marL="114300" indent="0">
              <a:spcAft>
                <a:spcPts val="1200"/>
              </a:spcAft>
            </a:pPr>
            <a:endParaRPr lang="en-US" sz="2000" b="1" dirty="0" smtClean="0">
              <a:solidFill>
                <a:srgbClr val="520A06"/>
              </a:solidFill>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Chapter </a:t>
            </a:r>
            <a:r>
              <a:rPr lang="en-US" sz="2000" b="1" dirty="0">
                <a:solidFill>
                  <a:srgbClr val="520A06"/>
                </a:solidFill>
                <a:latin typeface="Calibri" panose="020F0502020204030204" pitchFamily="34" charset="0"/>
                <a:cs typeface="Calibri" panose="020F0502020204030204" pitchFamily="34" charset="0"/>
              </a:rPr>
              <a:t>13: Survey of Occupational Injuries and Illnesses</a:t>
            </a: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2,800 nonfatal injuries in 2024</a:t>
            </a: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Incidence rate of 2.5 per 100 workers</a:t>
            </a:r>
            <a:endParaRPr lang="en-US" sz="2000" dirty="0">
              <a:latin typeface="Calibri" panose="020F0502020204030204" pitchFamily="34" charset="0"/>
              <a:cs typeface="Calibri" panose="020F0502020204030204" pitchFamily="34" charset="0"/>
            </a:endParaRPr>
          </a:p>
          <a:p>
            <a:pPr marL="571500" indent="-457200" algn="l">
              <a:spcAft>
                <a:spcPts val="1200"/>
              </a:spcAft>
              <a:buFont typeface="Arial" panose="020B0604020202020204" pitchFamily="34" charset="0"/>
              <a:buChar char="•"/>
            </a:pPr>
            <a:endParaRPr lang="en-US" sz="2000" dirty="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12</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rgbClr val="FFFFFF"/>
                </a:solidFill>
                <a:latin typeface="Arial Black" panose="020B0A04020102020204" pitchFamily="34" charset="0"/>
              </a:rPr>
              <a:t>2026 Wyoming Workforce Annual Report</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4257413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311808" y="1244725"/>
            <a:ext cx="6232370" cy="20526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3600" b="1" dirty="0" smtClean="0">
                <a:latin typeface="+mj-lt"/>
              </a:rPr>
              <a:t>Leisure &amp; Hospitality in Wyoming</a:t>
            </a:r>
            <a:endParaRPr sz="3600" b="1" i="1" dirty="0">
              <a:latin typeface="+mj-lt"/>
            </a:endParaRPr>
          </a:p>
        </p:txBody>
      </p:sp>
      <p:sp>
        <p:nvSpPr>
          <p:cNvPr id="60" name="Google Shape;60;p13"/>
          <p:cNvSpPr txBox="1">
            <a:spLocks noGrp="1"/>
          </p:cNvSpPr>
          <p:nvPr>
            <p:ph type="subTitle" idx="1"/>
          </p:nvPr>
        </p:nvSpPr>
        <p:spPr>
          <a:xfrm>
            <a:off x="3359800" y="4096228"/>
            <a:ext cx="4027763" cy="792600"/>
          </a:xfrm>
          <a:prstGeom prst="rect">
            <a:avLst/>
          </a:prstGeom>
        </p:spPr>
        <p:txBody>
          <a:bodyPr spcFirstLastPara="1" wrap="square" lIns="91425" tIns="91425" rIns="91425" bIns="91425" anchor="t" anchorCtr="0">
            <a:normAutofit fontScale="47500" lnSpcReduction="20000"/>
          </a:bodyPr>
          <a:lstStyle/>
          <a:p>
            <a:pPr marL="0" lvl="0" indent="0" algn="r"/>
            <a:r>
              <a:rPr lang="en" dirty="0" smtClean="0">
                <a:latin typeface="Calibri" panose="020F0502020204030204" pitchFamily="34" charset="0"/>
                <a:cs typeface="Calibri" panose="020F0502020204030204" pitchFamily="34" charset="0"/>
              </a:rPr>
              <a:t>Presented to the Wyoming Workforce Development Council by Michael Moore, R&amp;P </a:t>
            </a:r>
            <a:r>
              <a:rPr lang="en" dirty="0">
                <a:latin typeface="Calibri" panose="020F0502020204030204" pitchFamily="34" charset="0"/>
                <a:cs typeface="Calibri" panose="020F0502020204030204" pitchFamily="34" charset="0"/>
              </a:rPr>
              <a:t>Research Supervisor, </a:t>
            </a:r>
            <a:r>
              <a:rPr lang="en" dirty="0" smtClean="0">
                <a:latin typeface="Calibri" panose="020F0502020204030204" pitchFamily="34" charset="0"/>
                <a:cs typeface="Calibri" panose="020F0502020204030204" pitchFamily="34" charset="0"/>
              </a:rPr>
              <a:t>Thursday, September 3, 2026 </a:t>
            </a:r>
          </a:p>
        </p:txBody>
      </p:sp>
    </p:spTree>
    <p:extLst>
      <p:ext uri="{BB962C8B-B14F-4D97-AF65-F5344CB8AC3E}">
        <p14:creationId xmlns:p14="http://schemas.microsoft.com/office/powerpoint/2010/main" val="41960857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How do we Define Leisure &amp; Hospitality?</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a:solidFill>
                  <a:srgbClr val="520A06"/>
                </a:solidFill>
                <a:latin typeface="Calibri" panose="020F0502020204030204" pitchFamily="34" charset="0"/>
                <a:cs typeface="Calibri" panose="020F0502020204030204" pitchFamily="34" charset="0"/>
              </a:rPr>
              <a:t>Arts, Entertainment, </a:t>
            </a:r>
            <a:r>
              <a:rPr lang="en-US" sz="2000" b="1" dirty="0" smtClean="0">
                <a:solidFill>
                  <a:srgbClr val="520A06"/>
                </a:solidFill>
                <a:latin typeface="Calibri" panose="020F0502020204030204" pitchFamily="34" charset="0"/>
                <a:cs typeface="Calibri" panose="020F0502020204030204" pitchFamily="34" charset="0"/>
              </a:rPr>
              <a:t>&amp; Recreation (NAICS 71)</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Performing </a:t>
            </a:r>
            <a:r>
              <a:rPr lang="en-US" sz="2000" dirty="0">
                <a:latin typeface="Calibri" panose="020F0502020204030204" pitchFamily="34" charset="0"/>
                <a:cs typeface="Calibri" panose="020F0502020204030204" pitchFamily="34" charset="0"/>
              </a:rPr>
              <a:t>Arts, Spectator Sports, </a:t>
            </a:r>
            <a:r>
              <a:rPr lang="en-US" sz="2000" dirty="0" smtClean="0">
                <a:latin typeface="Calibri" panose="020F0502020204030204" pitchFamily="34" charset="0"/>
                <a:cs typeface="Calibri" panose="020F0502020204030204" pitchFamily="34" charset="0"/>
              </a:rPr>
              <a:t>&amp; </a:t>
            </a:r>
            <a:r>
              <a:rPr lang="en-US" sz="2000" dirty="0">
                <a:latin typeface="Calibri" panose="020F0502020204030204" pitchFamily="34" charset="0"/>
                <a:cs typeface="Calibri" panose="020F0502020204030204" pitchFamily="34" charset="0"/>
              </a:rPr>
              <a:t>Related </a:t>
            </a:r>
            <a:r>
              <a:rPr lang="en-US" sz="2000" dirty="0" smtClean="0">
                <a:latin typeface="Calibri" panose="020F0502020204030204" pitchFamily="34" charset="0"/>
                <a:cs typeface="Calibri" panose="020F0502020204030204" pitchFamily="34" charset="0"/>
              </a:rPr>
              <a:t>Industries (NAICS 711)</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Museums</a:t>
            </a:r>
            <a:r>
              <a:rPr lang="en-US" sz="2000" dirty="0">
                <a:latin typeface="Calibri" panose="020F0502020204030204" pitchFamily="34" charset="0"/>
                <a:cs typeface="Calibri" panose="020F0502020204030204" pitchFamily="34" charset="0"/>
              </a:rPr>
              <a:t>, Historical Sites, </a:t>
            </a:r>
            <a:r>
              <a:rPr lang="en-US" sz="2000" dirty="0" smtClean="0">
                <a:latin typeface="Calibri" panose="020F0502020204030204" pitchFamily="34" charset="0"/>
                <a:cs typeface="Calibri" panose="020F0502020204030204" pitchFamily="34" charset="0"/>
              </a:rPr>
              <a:t>&amp; </a:t>
            </a:r>
            <a:r>
              <a:rPr lang="en-US" sz="2000" dirty="0">
                <a:latin typeface="Calibri" panose="020F0502020204030204" pitchFamily="34" charset="0"/>
                <a:cs typeface="Calibri" panose="020F0502020204030204" pitchFamily="34" charset="0"/>
              </a:rPr>
              <a:t>Similar </a:t>
            </a:r>
            <a:r>
              <a:rPr lang="en-US" sz="2000" dirty="0" smtClean="0">
                <a:latin typeface="Calibri" panose="020F0502020204030204" pitchFamily="34" charset="0"/>
                <a:cs typeface="Calibri" panose="020F0502020204030204" pitchFamily="34" charset="0"/>
              </a:rPr>
              <a:t>Institutions (NAICS 712)</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Amusement</a:t>
            </a:r>
            <a:r>
              <a:rPr lang="en-US" sz="2000" dirty="0">
                <a:latin typeface="Calibri" panose="020F0502020204030204" pitchFamily="34" charset="0"/>
                <a:cs typeface="Calibri" panose="020F0502020204030204" pitchFamily="34" charset="0"/>
              </a:rPr>
              <a:t>, Gambling, </a:t>
            </a:r>
            <a:r>
              <a:rPr lang="en-US" sz="2000" dirty="0" smtClean="0">
                <a:latin typeface="Calibri" panose="020F0502020204030204" pitchFamily="34" charset="0"/>
                <a:cs typeface="Calibri" panose="020F0502020204030204" pitchFamily="34" charset="0"/>
              </a:rPr>
              <a:t>&amp; </a:t>
            </a:r>
            <a:r>
              <a:rPr lang="en-US" sz="2000" dirty="0">
                <a:latin typeface="Calibri" panose="020F0502020204030204" pitchFamily="34" charset="0"/>
                <a:cs typeface="Calibri" panose="020F0502020204030204" pitchFamily="34" charset="0"/>
              </a:rPr>
              <a:t>Recreation </a:t>
            </a:r>
            <a:r>
              <a:rPr lang="en-US" sz="2000" dirty="0" smtClean="0">
                <a:latin typeface="Calibri" panose="020F0502020204030204" pitchFamily="34" charset="0"/>
                <a:cs typeface="Calibri" panose="020F0502020204030204" pitchFamily="34" charset="0"/>
              </a:rPr>
              <a:t>Industries (NAICS 713)</a:t>
            </a:r>
          </a:p>
          <a:p>
            <a:pPr marL="257175" indent="-257175" algn="l" eaLnBrk="1" fontAlgn="auto" hangingPunct="1">
              <a:spcBef>
                <a:spcPts val="1200"/>
              </a:spcBef>
              <a:buClr>
                <a:schemeClr val="dk2"/>
              </a:buClr>
              <a:buFont typeface="Arial" panose="020B0604020202020204" pitchFamily="34" charset="0"/>
              <a:buChar char="•"/>
              <a:defRPr/>
            </a:pPr>
            <a:endParaRPr lang="en-US" sz="2000" dirty="0">
              <a:latin typeface="Calibri" panose="020F0502020204030204" pitchFamily="34" charset="0"/>
              <a:cs typeface="Calibri" panose="020F0502020204030204" pitchFamily="34" charset="0"/>
            </a:endParaRPr>
          </a:p>
          <a:p>
            <a:pPr marL="0" indent="0" algn="l" eaLnBrk="1" fontAlgn="auto" hangingPunct="1">
              <a:spcBef>
                <a:spcPts val="1200"/>
              </a:spcBef>
              <a:buClr>
                <a:schemeClr val="dk2"/>
              </a:buClr>
              <a:defRPr/>
            </a:pPr>
            <a:r>
              <a:rPr lang="en-US" sz="2000" dirty="0" smtClean="0">
                <a:latin typeface="Calibri" panose="020F0502020204030204" pitchFamily="34" charset="0"/>
                <a:cs typeface="Calibri" panose="020F0502020204030204" pitchFamily="34" charset="0"/>
              </a:rPr>
              <a:t>About 12% of all jobs in leisure &amp; hospitality</a:t>
            </a:r>
            <a:endParaRPr lang="en-US" sz="20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14</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416835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How do we Define Leisure &amp; Hospitality?</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a:solidFill>
                  <a:srgbClr val="520A06"/>
                </a:solidFill>
                <a:latin typeface="Calibri" panose="020F0502020204030204" pitchFamily="34" charset="0"/>
                <a:cs typeface="Calibri" panose="020F0502020204030204" pitchFamily="34" charset="0"/>
              </a:rPr>
              <a:t>Accommodation &amp; Food Services (NAICS 72)</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Accommodation </a:t>
            </a:r>
            <a:r>
              <a:rPr lang="en-US" sz="2000" dirty="0">
                <a:latin typeface="Calibri" panose="020F0502020204030204" pitchFamily="34" charset="0"/>
                <a:cs typeface="Calibri" panose="020F0502020204030204" pitchFamily="34" charset="0"/>
              </a:rPr>
              <a:t>(NAICS 721</a:t>
            </a:r>
            <a:r>
              <a:rPr lang="en-US" sz="2000" dirty="0" smtClean="0">
                <a:latin typeface="Calibri" panose="020F0502020204030204" pitchFamily="34" charset="0"/>
                <a:cs typeface="Calibri" panose="020F0502020204030204" pitchFamily="34" charset="0"/>
              </a:rPr>
              <a:t>)</a:t>
            </a:r>
          </a:p>
          <a:p>
            <a:pPr marL="257175" indent="-257175" algn="l" eaLnBrk="1" fontAlgn="auto" hangingPunct="1">
              <a:spcBef>
                <a:spcPts val="1200"/>
              </a:spcBef>
              <a:buClr>
                <a:schemeClr val="dk2"/>
              </a:buClr>
              <a:buFont typeface="Arial" panose="020B0604020202020204" pitchFamily="34" charset="0"/>
              <a:buChar char="•"/>
              <a:defRPr/>
            </a:pPr>
            <a:r>
              <a:rPr lang="en-US" sz="2000" dirty="0">
                <a:latin typeface="Calibri" panose="020F0502020204030204" pitchFamily="34" charset="0"/>
                <a:cs typeface="Calibri" panose="020F0502020204030204" pitchFamily="34" charset="0"/>
              </a:rPr>
              <a:t>Food Services </a:t>
            </a:r>
            <a:r>
              <a:rPr lang="en-US" sz="2000" dirty="0" smtClean="0">
                <a:latin typeface="Calibri" panose="020F0502020204030204" pitchFamily="34" charset="0"/>
                <a:cs typeface="Calibri" panose="020F0502020204030204" pitchFamily="34" charset="0"/>
              </a:rPr>
              <a:t>&amp; </a:t>
            </a:r>
            <a:r>
              <a:rPr lang="en-US" sz="2000" dirty="0">
                <a:latin typeface="Calibri" panose="020F0502020204030204" pitchFamily="34" charset="0"/>
                <a:cs typeface="Calibri" panose="020F0502020204030204" pitchFamily="34" charset="0"/>
              </a:rPr>
              <a:t>Drinking Places (NAICS 722</a:t>
            </a:r>
            <a:r>
              <a:rPr lang="en-US" sz="2000" dirty="0" smtClean="0">
                <a:latin typeface="Calibri" panose="020F0502020204030204" pitchFamily="34" charset="0"/>
                <a:cs typeface="Calibri" panose="020F0502020204030204" pitchFamily="34" charset="0"/>
              </a:rPr>
              <a:t>)</a:t>
            </a:r>
          </a:p>
          <a:p>
            <a:pPr marL="0" indent="0" algn="l" eaLnBrk="1" fontAlgn="auto" hangingPunct="1">
              <a:spcBef>
                <a:spcPts val="1200"/>
              </a:spcBef>
              <a:buClr>
                <a:schemeClr val="dk2"/>
              </a:buClr>
              <a:defRPr/>
            </a:pPr>
            <a:endParaRPr lang="en-US" sz="2000" dirty="0">
              <a:latin typeface="Calibri" panose="020F0502020204030204" pitchFamily="34" charset="0"/>
              <a:cs typeface="Calibri" panose="020F0502020204030204" pitchFamily="34" charset="0"/>
            </a:endParaRP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About 88% of all jobs in leisure &amp; hospitality</a:t>
            </a:r>
            <a:endParaRPr lang="en-US" sz="20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15</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3421178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How do we Define Leisure &amp; Hospitality?</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a:solidFill>
                  <a:srgbClr val="520A06"/>
                </a:solidFill>
                <a:latin typeface="Calibri" panose="020F0502020204030204" pitchFamily="34" charset="0"/>
                <a:cs typeface="Calibri" panose="020F0502020204030204" pitchFamily="34" charset="0"/>
              </a:rPr>
              <a:t>Accommodation </a:t>
            </a:r>
            <a:r>
              <a:rPr lang="en-US" sz="2000" b="1" dirty="0" smtClean="0">
                <a:solidFill>
                  <a:srgbClr val="520A06"/>
                </a:solidFill>
                <a:latin typeface="Calibri" panose="020F0502020204030204" pitchFamily="34" charset="0"/>
                <a:cs typeface="Calibri" panose="020F0502020204030204" pitchFamily="34" charset="0"/>
              </a:rPr>
              <a:t>&amp; </a:t>
            </a:r>
            <a:r>
              <a:rPr lang="en-US" sz="2000" b="1" dirty="0">
                <a:solidFill>
                  <a:srgbClr val="520A06"/>
                </a:solidFill>
                <a:latin typeface="Calibri" panose="020F0502020204030204" pitchFamily="34" charset="0"/>
                <a:cs typeface="Calibri" panose="020F0502020204030204" pitchFamily="34" charset="0"/>
              </a:rPr>
              <a:t>Food </a:t>
            </a:r>
            <a:r>
              <a:rPr lang="en-US" sz="2000" b="1" dirty="0" smtClean="0">
                <a:solidFill>
                  <a:srgbClr val="520A06"/>
                </a:solidFill>
                <a:latin typeface="Calibri" panose="020F0502020204030204" pitchFamily="34" charset="0"/>
                <a:cs typeface="Calibri" panose="020F0502020204030204" pitchFamily="34" charset="0"/>
              </a:rPr>
              <a:t>Services</a:t>
            </a:r>
            <a:r>
              <a:rPr lang="en-US" sz="2000" b="1" dirty="0">
                <a:solidFill>
                  <a:srgbClr val="520A06"/>
                </a:solidFill>
                <a:latin typeface="Calibri" panose="020F0502020204030204" pitchFamily="34" charset="0"/>
                <a:cs typeface="Calibri" panose="020F0502020204030204" pitchFamily="34" charset="0"/>
              </a:rPr>
              <a:t> </a:t>
            </a:r>
            <a:r>
              <a:rPr lang="en-US" sz="2000" b="1" dirty="0" smtClean="0">
                <a:solidFill>
                  <a:srgbClr val="520A06"/>
                </a:solidFill>
                <a:latin typeface="Calibri" panose="020F0502020204030204" pitchFamily="34" charset="0"/>
                <a:cs typeface="Calibri" panose="020F0502020204030204" pitchFamily="34" charset="0"/>
              </a:rPr>
              <a:t>(NAICS 72)</a:t>
            </a:r>
          </a:p>
          <a:p>
            <a:pPr marL="0" indent="0" eaLnBrk="1" fontAlgn="auto" hangingPunct="1">
              <a:spcBef>
                <a:spcPts val="1200"/>
              </a:spcBef>
              <a:buClr>
                <a:schemeClr val="dk2"/>
              </a:buClr>
              <a:defRPr/>
            </a:pPr>
            <a:r>
              <a:rPr lang="en-US" sz="2000" dirty="0">
                <a:latin typeface="Calibri" panose="020F0502020204030204" pitchFamily="34" charset="0"/>
                <a:cs typeface="Calibri" panose="020F0502020204030204" pitchFamily="34" charset="0"/>
              </a:rPr>
              <a:t>Arts, Entertainment, &amp; Recreation (NAICS 71</a:t>
            </a:r>
            <a:r>
              <a:rPr lang="en-US" sz="2000" dirty="0" smtClean="0">
                <a:latin typeface="Calibri" panose="020F0502020204030204" pitchFamily="34" charset="0"/>
                <a:cs typeface="Calibri" panose="020F0502020204030204" pitchFamily="34" charset="0"/>
              </a:rPr>
              <a:t>)</a:t>
            </a:r>
          </a:p>
          <a:p>
            <a:pPr marL="0" indent="0" eaLnBrk="1" fontAlgn="auto" hangingPunct="1">
              <a:spcBef>
                <a:spcPts val="1200"/>
              </a:spcBef>
              <a:buClr>
                <a:schemeClr val="dk2"/>
              </a:buClr>
              <a:defRPr/>
            </a:pPr>
            <a:r>
              <a:rPr lang="en-US" sz="2000" dirty="0">
                <a:latin typeface="Calibri" panose="020F0502020204030204" pitchFamily="34" charset="0"/>
                <a:cs typeface="Calibri" panose="020F0502020204030204" pitchFamily="34" charset="0"/>
              </a:rPr>
              <a:t>+</a:t>
            </a:r>
          </a:p>
          <a:p>
            <a:pPr marL="0" indent="0" eaLnBrk="1" fontAlgn="auto" hangingPunct="1">
              <a:spcBef>
                <a:spcPts val="1200"/>
              </a:spcBef>
              <a:buClr>
                <a:schemeClr val="dk2"/>
              </a:buClr>
              <a:defRPr/>
            </a:pPr>
            <a:r>
              <a:rPr lang="en-US" sz="2000" u="sng" dirty="0">
                <a:latin typeface="Calibri" panose="020F0502020204030204" pitchFamily="34" charset="0"/>
                <a:cs typeface="Calibri" panose="020F0502020204030204" pitchFamily="34" charset="0"/>
              </a:rPr>
              <a:t>Accommodation &amp; Food Services (NAICS 72</a:t>
            </a:r>
            <a:r>
              <a:rPr lang="en-US" sz="2000" u="sng" dirty="0" smtClean="0">
                <a:latin typeface="Calibri" panose="020F0502020204030204" pitchFamily="34" charset="0"/>
                <a:cs typeface="Calibri" panose="020F0502020204030204" pitchFamily="34" charset="0"/>
              </a:rPr>
              <a:t>)</a:t>
            </a:r>
          </a:p>
          <a:p>
            <a:pPr marL="0" indent="0" eaLnBrk="1" fontAlgn="auto" hangingPunct="1">
              <a:spcBef>
                <a:spcPts val="1200"/>
              </a:spcBef>
              <a:buClr>
                <a:schemeClr val="dk2"/>
              </a:buClr>
              <a:defRPr/>
            </a:pPr>
            <a:r>
              <a:rPr lang="en-US" sz="2000" dirty="0" smtClean="0">
                <a:latin typeface="Calibri" panose="020F0502020204030204" pitchFamily="34" charset="0"/>
                <a:cs typeface="Calibri" panose="020F0502020204030204" pitchFamily="34" charset="0"/>
              </a:rPr>
              <a:t>Leisure &amp; Hospitality</a:t>
            </a:r>
            <a:endParaRPr lang="en-US" sz="2000" dirty="0">
              <a:latin typeface="Calibri" panose="020F0502020204030204" pitchFamily="34" charset="0"/>
              <a:cs typeface="Calibri" panose="020F0502020204030204" pitchFamily="34" charset="0"/>
            </a:endParaRPr>
          </a:p>
          <a:p>
            <a:pPr marL="0" indent="0" algn="l" eaLnBrk="1" fontAlgn="auto" hangingPunct="1">
              <a:spcBef>
                <a:spcPts val="1200"/>
              </a:spcBef>
              <a:buClr>
                <a:schemeClr val="dk2"/>
              </a:buClr>
              <a:defRPr/>
            </a:pPr>
            <a:endParaRPr lang="en-US" sz="20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16</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490588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lnSpcReduction="10000"/>
          </a:bodyPr>
          <a:lstStyle/>
          <a:p>
            <a:r>
              <a:rPr lang="en-US" sz="2000" b="1" dirty="0">
                <a:solidFill>
                  <a:srgbClr val="0D2C36"/>
                </a:solidFill>
                <a:latin typeface="Calibri" panose="020F0502020204030204" pitchFamily="34" charset="0"/>
                <a:cs typeface="Calibri" panose="020F0502020204030204" pitchFamily="34" charset="0"/>
              </a:rPr>
              <a:t>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Leisure &amp; Hospitality in 2025</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Average Monthly Employment: 38,306 (-31 jobs, -0.1%)</a:t>
            </a:r>
            <a:endParaRPr lang="en-US" sz="2000" dirty="0">
              <a:latin typeface="Calibri" panose="020F0502020204030204" pitchFamily="34" charset="0"/>
              <a:cs typeface="Calibri" panose="020F0502020204030204" pitchFamily="34" charset="0"/>
            </a:endParaRP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Total Wages: $1.3 Billion (+$34.6 million, +3.2%)</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Average Weekly Wage: $568 (+$18, +3.2%)</a:t>
            </a:r>
          </a:p>
          <a:p>
            <a:pPr marL="257175" indent="-257175" algn="l" eaLnBrk="1" fontAlgn="auto" hangingPunct="1">
              <a:spcBef>
                <a:spcPts val="1200"/>
              </a:spcBef>
              <a:buClr>
                <a:schemeClr val="dk2"/>
              </a:buClr>
              <a:buFont typeface="Arial" panose="020B0604020202020204" pitchFamily="34" charset="0"/>
              <a:buChar char="•"/>
              <a:defRPr/>
            </a:pPr>
            <a:endParaRPr lang="en-US" sz="2000" dirty="0">
              <a:latin typeface="Calibri" panose="020F0502020204030204" pitchFamily="34" charset="0"/>
              <a:cs typeface="Calibri" panose="020F0502020204030204" pitchFamily="34" charset="0"/>
            </a:endParaRP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13.6% of all jobs in Wyoming</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6.3% of total wages</a:t>
            </a:r>
            <a:endParaRPr lang="en-US" sz="20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17</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180951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647" y="1836327"/>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Average Monthly Employment, 2015Q1-2025Q4</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18</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6096636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797717"/>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Total Wages, 2015Q1-2025Q4</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19</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8655116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fontScale="92500" lnSpcReduction="20000"/>
          </a:bodyPr>
          <a:lstStyle/>
          <a:p>
            <a:r>
              <a:rPr lang="en-US" sz="2000" b="1" dirty="0" smtClean="0">
                <a:solidFill>
                  <a:srgbClr val="0D2C36"/>
                </a:solidFill>
                <a:latin typeface="Calibri" panose="020F0502020204030204" pitchFamily="34" charset="0"/>
                <a:cs typeface="Calibri" panose="020F0502020204030204" pitchFamily="34" charset="0"/>
              </a:rPr>
              <a:t>About Research &amp; Planning</a:t>
            </a:r>
          </a:p>
          <a:p>
            <a:endParaRPr lang="en-US" sz="2000" dirty="0" smtClean="0">
              <a:latin typeface="Calibri" panose="020F0502020204030204" pitchFamily="34" charset="0"/>
              <a:cs typeface="Calibri" panose="020F0502020204030204" pitchFamily="34" charset="0"/>
            </a:endParaRPr>
          </a:p>
          <a:p>
            <a:r>
              <a:rPr lang="en-US" sz="2000" b="1" dirty="0">
                <a:solidFill>
                  <a:srgbClr val="520A06"/>
                </a:solidFill>
                <a:latin typeface="Calibri" panose="020F0502020204030204" pitchFamily="34" charset="0"/>
                <a:cs typeface="Calibri" panose="020F0502020204030204" pitchFamily="34" charset="0"/>
              </a:rPr>
              <a:t>OUR ORGANIZATION:</a:t>
            </a:r>
          </a:p>
          <a:p>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R&amp;P is an exclusively statistical entity within DWS.</a:t>
            </a:r>
            <a:r>
              <a:rPr lang="en-US" sz="2000" b="1" dirty="0">
                <a:latin typeface="Calibri" panose="020F0502020204030204" pitchFamily="34" charset="0"/>
                <a:cs typeface="Calibri" panose="020F0502020204030204" pitchFamily="34" charset="0"/>
              </a:rPr>
              <a:t/>
            </a:r>
            <a:br>
              <a:rPr lang="en-US" sz="2000" b="1" dirty="0">
                <a:latin typeface="Calibri" panose="020F0502020204030204" pitchFamily="34" charset="0"/>
                <a:cs typeface="Calibri" panose="020F0502020204030204" pitchFamily="34" charset="0"/>
              </a:rPr>
            </a:br>
            <a:endParaRPr lang="en-US" sz="2000" b="1" dirty="0">
              <a:latin typeface="Calibri" panose="020F0502020204030204" pitchFamily="34" charset="0"/>
              <a:cs typeface="Calibri" panose="020F0502020204030204" pitchFamily="34" charset="0"/>
            </a:endParaRPr>
          </a:p>
          <a:p>
            <a:r>
              <a:rPr lang="en-US" sz="2000" b="1" dirty="0">
                <a:solidFill>
                  <a:srgbClr val="520A06"/>
                </a:solidFill>
                <a:latin typeface="Calibri" panose="020F0502020204030204" pitchFamily="34" charset="0"/>
                <a:cs typeface="Calibri" panose="020F0502020204030204" pitchFamily="34" charset="0"/>
              </a:rPr>
              <a:t>WHAT WE DO:</a:t>
            </a:r>
          </a:p>
          <a:p>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R&amp;P collects, analyzes, and publishes timely and</a:t>
            </a:r>
          </a:p>
          <a:p>
            <a:r>
              <a:rPr lang="en-US" sz="2000" dirty="0">
                <a:latin typeface="Calibri" panose="020F0502020204030204" pitchFamily="34" charset="0"/>
                <a:cs typeface="Calibri" panose="020F0502020204030204" pitchFamily="34" charset="0"/>
              </a:rPr>
              <a:t>	accurate labor market information (LMI)</a:t>
            </a:r>
          </a:p>
          <a:p>
            <a:r>
              <a:rPr lang="en-US" sz="2000" dirty="0">
                <a:latin typeface="Calibri" panose="020F0502020204030204" pitchFamily="34" charset="0"/>
                <a:cs typeface="Calibri" panose="020F0502020204030204" pitchFamily="34" charset="0"/>
              </a:rPr>
              <a:t>	meeting established statistical standards.</a:t>
            </a:r>
            <a:r>
              <a:rPr lang="en-US" sz="2000" b="1" dirty="0">
                <a:latin typeface="Calibri" panose="020F0502020204030204" pitchFamily="34" charset="0"/>
                <a:cs typeface="Calibri" panose="020F0502020204030204" pitchFamily="34" charset="0"/>
              </a:rPr>
              <a:t/>
            </a:r>
            <a:br>
              <a:rPr lang="en-US" sz="2000" b="1" dirty="0">
                <a:latin typeface="Calibri" panose="020F0502020204030204" pitchFamily="34" charset="0"/>
                <a:cs typeface="Calibri" panose="020F0502020204030204" pitchFamily="34" charset="0"/>
              </a:rPr>
            </a:br>
            <a:endParaRPr lang="en-US" sz="2000" b="1" dirty="0">
              <a:latin typeface="Calibri" panose="020F0502020204030204" pitchFamily="34" charset="0"/>
              <a:cs typeface="Calibri" panose="020F0502020204030204" pitchFamily="34" charset="0"/>
            </a:endParaRPr>
          </a:p>
          <a:p>
            <a:r>
              <a:rPr lang="en-US" sz="2000" b="1" dirty="0">
                <a:solidFill>
                  <a:srgbClr val="520A06"/>
                </a:solidFill>
                <a:latin typeface="Calibri" panose="020F0502020204030204" pitchFamily="34" charset="0"/>
                <a:cs typeface="Calibri" panose="020F0502020204030204" pitchFamily="34" charset="0"/>
              </a:rPr>
              <a:t>OUR CUSTOMERS:</a:t>
            </a:r>
          </a:p>
          <a:p>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LMI makes the labor market more efficient by</a:t>
            </a:r>
          </a:p>
          <a:p>
            <a:r>
              <a:rPr lang="en-US" sz="2000" dirty="0">
                <a:latin typeface="Calibri" panose="020F0502020204030204" pitchFamily="34" charset="0"/>
                <a:cs typeface="Calibri" panose="020F0502020204030204" pitchFamily="34" charset="0"/>
              </a:rPr>
              <a:t>	providing the public and the public’s</a:t>
            </a:r>
          </a:p>
          <a:p>
            <a:r>
              <a:rPr lang="en-US" sz="2000" dirty="0">
                <a:latin typeface="Calibri" panose="020F0502020204030204" pitchFamily="34" charset="0"/>
                <a:cs typeface="Calibri" panose="020F0502020204030204" pitchFamily="34" charset="0"/>
              </a:rPr>
              <a:t>	representatives with the basis for</a:t>
            </a:r>
          </a:p>
          <a:p>
            <a:r>
              <a:rPr lang="en-US" sz="2000" dirty="0">
                <a:latin typeface="Calibri" panose="020F0502020204030204" pitchFamily="34" charset="0"/>
                <a:cs typeface="Calibri" panose="020F0502020204030204" pitchFamily="34" charset="0"/>
              </a:rPr>
              <a:t>	informed decision making.</a:t>
            </a:r>
          </a:p>
          <a:p>
            <a:endParaRPr lang="en-US" dirty="0"/>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2026 Wyoming Workforce Annual Report</a:t>
            </a:r>
            <a:endParaRPr lang="en-US" sz="2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8639044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36327"/>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Over-the-Year Change in Employment and Wages, 2015Q1-2025Q4</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20</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6845704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2102029"/>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Over-the-Year Change in Employment in Leisure &amp; Hospitality and </a:t>
            </a:r>
            <a:br>
              <a:rPr lang="en-US" sz="2000" dirty="0" smtClean="0">
                <a:solidFill>
                  <a:schemeClr val="tx1"/>
                </a:solidFill>
                <a:latin typeface="Calibri" panose="020F0502020204030204" pitchFamily="34" charset="0"/>
                <a:cs typeface="Calibri" panose="020F0502020204030204" pitchFamily="34" charset="0"/>
              </a:rPr>
            </a:br>
            <a:r>
              <a:rPr lang="en-US" sz="2000" dirty="0" smtClean="0">
                <a:solidFill>
                  <a:schemeClr val="tx1"/>
                </a:solidFill>
                <a:latin typeface="Calibri" panose="020F0502020204030204" pitchFamily="34" charset="0"/>
                <a:cs typeface="Calibri" panose="020F0502020204030204" pitchFamily="34" charset="0"/>
              </a:rPr>
              <a:t>All Industries, 2015Q1-2025Q4</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21</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011677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2134919"/>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Leisure &amp; Hospitality as % of Statewide Total Employment </a:t>
            </a:r>
            <a:br>
              <a:rPr lang="en-US" sz="2000" dirty="0" smtClean="0">
                <a:solidFill>
                  <a:schemeClr val="tx1"/>
                </a:solidFill>
                <a:latin typeface="Calibri" panose="020F0502020204030204" pitchFamily="34" charset="0"/>
                <a:cs typeface="Calibri" panose="020F0502020204030204" pitchFamily="34" charset="0"/>
              </a:rPr>
            </a:br>
            <a:r>
              <a:rPr lang="en-US" sz="2000" dirty="0" smtClean="0">
                <a:solidFill>
                  <a:schemeClr val="tx1"/>
                </a:solidFill>
                <a:latin typeface="Calibri" panose="020F0502020204030204" pitchFamily="34" charset="0"/>
                <a:cs typeface="Calibri" panose="020F0502020204030204" pitchFamily="34" charset="0"/>
              </a:rPr>
              <a:t>and Wages, 2015-2025</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22</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5288014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2134919"/>
            <a:ext cx="5651902" cy="2621246"/>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Percent of Employers by Size Class, 2025</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23</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5049685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Leisure &amp; Hospitality as a % of Total Employment by County, 2025</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24</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1367" y="1893127"/>
            <a:ext cx="3281034" cy="2999960"/>
          </a:xfrm>
          <a:prstGeom prst="rect">
            <a:avLst/>
          </a:prstGeom>
        </p:spPr>
      </p:pic>
    </p:spTree>
    <p:extLst>
      <p:ext uri="{BB962C8B-B14F-4D97-AF65-F5344CB8AC3E}">
        <p14:creationId xmlns:p14="http://schemas.microsoft.com/office/powerpoint/2010/main" val="35180555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Demographics of the Workforce</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Leisure &amp; Hospitality in 2025</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Total Persons Working: 57,538</a:t>
            </a:r>
            <a:endParaRPr lang="en-US" sz="2000" dirty="0">
              <a:latin typeface="Calibri" panose="020F0502020204030204" pitchFamily="34" charset="0"/>
              <a:cs typeface="Calibri" panose="020F0502020204030204" pitchFamily="34" charset="0"/>
            </a:endParaRP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Average Annual Wages: $19,241</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Average Quarters Worked: 2.8</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25</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7764774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Demographics of the Workforce</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Leisure &amp; Hospitality in 2025</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solidFill>
                  <a:schemeClr val="bg1">
                    <a:lumMod val="65000"/>
                  </a:schemeClr>
                </a:solidFill>
                <a:latin typeface="Calibri" panose="020F0502020204030204" pitchFamily="34" charset="0"/>
                <a:cs typeface="Calibri" panose="020F0502020204030204" pitchFamily="34" charset="0"/>
              </a:rPr>
              <a:t>Total Persons Working: 57,538 </a:t>
            </a:r>
            <a:r>
              <a:rPr lang="en-US" sz="2000" dirty="0" smtClean="0">
                <a:latin typeface="Calibri" panose="020F0502020204030204" pitchFamily="34" charset="0"/>
                <a:cs typeface="Calibri" panose="020F0502020204030204" pitchFamily="34" charset="0"/>
              </a:rPr>
              <a:t>/ </a:t>
            </a:r>
            <a:r>
              <a:rPr lang="en-US" sz="2000" b="1" dirty="0" smtClean="0">
                <a:latin typeface="Calibri" panose="020F0502020204030204" pitchFamily="34" charset="0"/>
                <a:cs typeface="Calibri" panose="020F0502020204030204" pitchFamily="34" charset="0"/>
              </a:rPr>
              <a:t>351,812</a:t>
            </a:r>
            <a:endParaRPr lang="en-US" sz="2000" b="1" dirty="0">
              <a:latin typeface="Calibri" panose="020F0502020204030204" pitchFamily="34" charset="0"/>
              <a:cs typeface="Calibri" panose="020F0502020204030204" pitchFamily="34" charset="0"/>
            </a:endParaRP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solidFill>
                  <a:schemeClr val="bg1">
                    <a:lumMod val="65000"/>
                  </a:schemeClr>
                </a:solidFill>
                <a:latin typeface="Calibri" panose="020F0502020204030204" pitchFamily="34" charset="0"/>
                <a:cs typeface="Calibri" panose="020F0502020204030204" pitchFamily="34" charset="0"/>
              </a:rPr>
              <a:t>Average Annual Wages: $19,241 </a:t>
            </a:r>
            <a:r>
              <a:rPr lang="en-US" sz="2000" dirty="0" smtClean="0">
                <a:latin typeface="Calibri" panose="020F0502020204030204" pitchFamily="34" charset="0"/>
                <a:cs typeface="Calibri" panose="020F0502020204030204" pitchFamily="34" charset="0"/>
              </a:rPr>
              <a:t>/ </a:t>
            </a:r>
            <a:r>
              <a:rPr lang="en-US" sz="2000" b="1" dirty="0" smtClean="0">
                <a:latin typeface="Calibri" panose="020F0502020204030204" pitchFamily="34" charset="0"/>
                <a:cs typeface="Calibri" panose="020F0502020204030204" pitchFamily="34" charset="0"/>
              </a:rPr>
              <a:t>$46,079</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solidFill>
                  <a:schemeClr val="bg1">
                    <a:lumMod val="65000"/>
                  </a:schemeClr>
                </a:solidFill>
                <a:latin typeface="Calibri" panose="020F0502020204030204" pitchFamily="34" charset="0"/>
                <a:cs typeface="Calibri" panose="020F0502020204030204" pitchFamily="34" charset="0"/>
              </a:rPr>
              <a:t>Average Quarters Worked: 2.8 </a:t>
            </a:r>
            <a:r>
              <a:rPr lang="en-US" sz="2000" dirty="0" smtClean="0">
                <a:latin typeface="Calibri" panose="020F0502020204030204" pitchFamily="34" charset="0"/>
                <a:cs typeface="Calibri" panose="020F0502020204030204" pitchFamily="34" charset="0"/>
              </a:rPr>
              <a:t>/ </a:t>
            </a:r>
            <a:r>
              <a:rPr lang="en-US" sz="2000" b="1" dirty="0" smtClean="0">
                <a:latin typeface="Calibri" panose="020F0502020204030204" pitchFamily="34" charset="0"/>
                <a:cs typeface="Calibri" panose="020F0502020204030204" pitchFamily="34" charset="0"/>
              </a:rPr>
              <a:t>3.2</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26</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6658383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2028" y="1927139"/>
            <a:ext cx="5996289" cy="2780966"/>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rgbClr val="0D2C36"/>
                </a:solidFill>
                <a:latin typeface="Calibri" panose="020F0502020204030204" pitchFamily="34" charset="0"/>
                <a:cs typeface="Calibri" panose="020F0502020204030204" pitchFamily="34" charset="0"/>
              </a:rPr>
              <a:t>Demographics of the Workforce</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Persons Working in Wyoming by Sex, 2025</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27</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42085214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Demographics of the Workforce</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Nonresidents</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Persons for whom demographic data are not available</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No Wyoming driver’s license</a:t>
            </a:r>
            <a:endParaRPr lang="en-US" sz="2000" dirty="0">
              <a:latin typeface="Calibri" panose="020F0502020204030204" pitchFamily="34" charset="0"/>
              <a:cs typeface="Calibri" panose="020F0502020204030204" pitchFamily="34" charset="0"/>
            </a:endParaRP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Often come from another state or country for temporary work</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Often work in leisure &amp; hospitality and construction</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28</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7269939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9884" y="1927139"/>
            <a:ext cx="6088387" cy="2823680"/>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rgbClr val="0D2C36"/>
                </a:solidFill>
                <a:latin typeface="Calibri" panose="020F0502020204030204" pitchFamily="34" charset="0"/>
                <a:cs typeface="Calibri" panose="020F0502020204030204" pitchFamily="34" charset="0"/>
              </a:rPr>
              <a:t>Demographics of the Workforce</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Persons Working in Wyoming by Age, 2025</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29</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6225128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noGrp="1"/>
          </p:cNvSpPr>
          <p:nvPr>
            <p:ph type="ctrTitle"/>
          </p:nvPr>
        </p:nvSpPr>
        <p:spPr>
          <a:xfrm>
            <a:off x="1479550" y="131763"/>
            <a:ext cx="6858000" cy="528637"/>
          </a:xfrm>
        </p:spPr>
        <p:txBody>
          <a:bodyPr>
            <a:normAutofit/>
          </a:bodyPr>
          <a:lstStyle/>
          <a:p>
            <a:pPr>
              <a:spcBef>
                <a:spcPct val="0"/>
              </a:spcBef>
              <a:spcAft>
                <a:spcPct val="0"/>
              </a:spcAft>
              <a:defRPr/>
            </a:pPr>
            <a:r>
              <a:rPr lang="en-US" sz="2000" dirty="0" smtClean="0">
                <a:solidFill>
                  <a:srgbClr val="FFFFFF"/>
                </a:solidFill>
                <a:latin typeface="Arial Black" panose="020B0A04020102020204" pitchFamily="34" charset="0"/>
              </a:rPr>
              <a:t>2026 </a:t>
            </a:r>
            <a:r>
              <a:rPr lang="en-US" sz="2000" dirty="0">
                <a:solidFill>
                  <a:srgbClr val="FFFFFF"/>
                </a:solidFill>
                <a:latin typeface="Arial Black" panose="020B0A04020102020204" pitchFamily="34" charset="0"/>
              </a:rPr>
              <a:t>Wyoming Workforce Annual Report</a:t>
            </a:r>
            <a:endParaRPr lang="en-US" altLang="en-US" sz="2000" dirty="0" smtClean="0">
              <a:solidFill>
                <a:srgbClr val="A22A30"/>
              </a:solidFill>
              <a:latin typeface="Arial Black" panose="020B0A04020102020204" pitchFamily="34" charset="0"/>
              <a:sym typeface="Libre Franklin Medium"/>
            </a:endParaRPr>
          </a:p>
        </p:txBody>
      </p:sp>
      <p:sp>
        <p:nvSpPr>
          <p:cNvPr id="3" name="Subtitle 2"/>
          <p:cNvSpPr>
            <a:spLocks noGrp="1"/>
          </p:cNvSpPr>
          <p:nvPr>
            <p:ph type="subTitle" idx="1"/>
          </p:nvPr>
        </p:nvSpPr>
        <p:spPr>
          <a:xfrm>
            <a:off x="230188" y="787400"/>
            <a:ext cx="8594725" cy="3903663"/>
          </a:xfrm>
        </p:spPr>
        <p:txBody>
          <a:bodyPr/>
          <a:lstStyle/>
          <a:p>
            <a:pPr marL="457200" indent="-342900" eaLnBrk="1" fontAlgn="auto" hangingPunct="1">
              <a:buClr>
                <a:schemeClr val="dk2"/>
              </a:buClr>
              <a:defRPr/>
            </a:pPr>
            <a:r>
              <a:rPr lang="en-US" sz="2000" b="1" i="1" dirty="0" smtClean="0">
                <a:solidFill>
                  <a:schemeClr val="tx1"/>
                </a:solidFill>
                <a:latin typeface="Calibri" panose="020F0502020204030204" pitchFamily="34" charset="0"/>
                <a:ea typeface="Libre Franklin"/>
                <a:cs typeface="Calibri" panose="020F0502020204030204" pitchFamily="34" charset="0"/>
                <a:sym typeface="Libre Franklin"/>
              </a:rPr>
              <a:t>2026 Wyoming Workforce Annual Report</a:t>
            </a:r>
          </a:p>
          <a:p>
            <a:pPr marL="457200" indent="-342900" eaLnBrk="1" fontAlgn="auto" hangingPunct="1">
              <a:buClr>
                <a:schemeClr val="dk2"/>
              </a:buClr>
              <a:defRPr/>
            </a:pPr>
            <a: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t>https://doe.state.wy.us/annual_report.htm</a:t>
            </a:r>
            <a: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t/>
            </a:r>
            <a:b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b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257175" indent="-257175" eaLnBrk="1" fontAlgn="auto" hangingPunct="1">
              <a:buClr>
                <a:schemeClr val="dk2"/>
              </a:buClr>
              <a:buFont typeface="Arial" panose="020B0604020202020204" pitchFamily="34" charset="0"/>
              <a:buChar char="•"/>
              <a:defRPr/>
            </a:pPr>
            <a: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t>Annual publication</a:t>
            </a:r>
            <a:b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br>
            <a:endParaRPr lang="en-US" sz="2000"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257175" indent="-257175" eaLnBrk="1" fontAlgn="auto" hangingPunct="1">
              <a:buClr>
                <a:schemeClr val="dk2"/>
              </a:buClr>
              <a:buFont typeface="Arial" panose="020B0604020202020204" pitchFamily="34" charset="0"/>
              <a:buChar char="•"/>
              <a:defRPr/>
            </a:pPr>
            <a: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t>In conjunction with Wyoming </a:t>
            </a:r>
            <a:b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br>
            <a: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t>Workforce Development Council</a:t>
            </a:r>
            <a:b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br>
            <a:endParaRPr lang="en-US" sz="2000"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257175" indent="-257175" eaLnBrk="1" fontAlgn="auto" hangingPunct="1">
              <a:buClr>
                <a:schemeClr val="dk2"/>
              </a:buClr>
              <a:buFont typeface="Arial" panose="020B0604020202020204" pitchFamily="34" charset="0"/>
              <a:buChar char="•"/>
              <a:defRPr/>
            </a:pPr>
            <a: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t>Overview of all R&amp;P’s work</a:t>
            </a:r>
            <a:endParaRPr lang="en-US" sz="2000" dirty="0">
              <a:solidFill>
                <a:schemeClr val="dk2"/>
              </a:solidFill>
              <a:latin typeface="Calibri" panose="020F0502020204030204" pitchFamily="34" charset="0"/>
              <a:ea typeface="Libre Franklin"/>
              <a:cs typeface="Calibri" panose="020F0502020204030204" pitchFamily="34" charset="0"/>
              <a:sym typeface="Libre Franklin"/>
            </a:endParaRPr>
          </a:p>
        </p:txBody>
      </p:sp>
    </p:spTree>
    <p:extLst>
      <p:ext uri="{BB962C8B-B14F-4D97-AF65-F5344CB8AC3E}">
        <p14:creationId xmlns:p14="http://schemas.microsoft.com/office/powerpoint/2010/main" val="28136048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821" y="1894087"/>
            <a:ext cx="5490176" cy="2791162"/>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rgbClr val="0D2C36"/>
                </a:solidFill>
                <a:latin typeface="Calibri" panose="020F0502020204030204" pitchFamily="34" charset="0"/>
                <a:cs typeface="Calibri" panose="020F0502020204030204" pitchFamily="34" charset="0"/>
              </a:rPr>
              <a:t>Demographics of the Workforce</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Teens and Nonresidents Working in Leisure &amp; Hospitality, 2000-2025</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30</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6026490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Occupations</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Top 10 Frequently Occurring Occupations in in </a:t>
            </a:r>
            <a:r>
              <a:rPr lang="en-US" sz="2000" dirty="0">
                <a:solidFill>
                  <a:schemeClr val="tx1"/>
                </a:solidFill>
                <a:latin typeface="Calibri" panose="020F0502020204030204" pitchFamily="34" charset="0"/>
                <a:cs typeface="Calibri" panose="020F0502020204030204" pitchFamily="34" charset="0"/>
              </a:rPr>
              <a:t>Leisure &amp; Hospitality, </a:t>
            </a:r>
            <a:r>
              <a:rPr lang="en-US" sz="2000" dirty="0" smtClean="0">
                <a:solidFill>
                  <a:schemeClr val="tx1"/>
                </a:solidFill>
                <a:latin typeface="Calibri" panose="020F0502020204030204" pitchFamily="34" charset="0"/>
                <a:cs typeface="Calibri" panose="020F0502020204030204" pitchFamily="34" charset="0"/>
              </a:rPr>
              <a:t>2025</a:t>
            </a:r>
          </a:p>
          <a:p>
            <a:pPr marL="114300" indent="0">
              <a:spcAft>
                <a:spcPts val="1200"/>
              </a:spcAft>
            </a:pPr>
            <a:endParaRPr lang="en-US" sz="2000" b="1" dirty="0" smtClean="0">
              <a:solidFill>
                <a:srgbClr val="520A06"/>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31</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029076299"/>
              </p:ext>
            </p:extLst>
          </p:nvPr>
        </p:nvGraphicFramePr>
        <p:xfrm>
          <a:off x="1505100" y="1620219"/>
          <a:ext cx="6133800" cy="3205163"/>
        </p:xfrm>
        <a:graphic>
          <a:graphicData uri="http://schemas.openxmlformats.org/drawingml/2006/table">
            <a:tbl>
              <a:tblPr/>
              <a:tblGrid>
                <a:gridCol w="603325">
                  <a:extLst>
                    <a:ext uri="{9D8B030D-6E8A-4147-A177-3AD203B41FA5}">
                      <a16:colId xmlns:a16="http://schemas.microsoft.com/office/drawing/2014/main" val="151345227"/>
                    </a:ext>
                  </a:extLst>
                </a:gridCol>
                <a:gridCol w="3695363">
                  <a:extLst>
                    <a:ext uri="{9D8B030D-6E8A-4147-A177-3AD203B41FA5}">
                      <a16:colId xmlns:a16="http://schemas.microsoft.com/office/drawing/2014/main" val="2746903268"/>
                    </a:ext>
                  </a:extLst>
                </a:gridCol>
                <a:gridCol w="867279">
                  <a:extLst>
                    <a:ext uri="{9D8B030D-6E8A-4147-A177-3AD203B41FA5}">
                      <a16:colId xmlns:a16="http://schemas.microsoft.com/office/drawing/2014/main" val="1363618799"/>
                    </a:ext>
                  </a:extLst>
                </a:gridCol>
                <a:gridCol w="967833">
                  <a:extLst>
                    <a:ext uri="{9D8B030D-6E8A-4147-A177-3AD203B41FA5}">
                      <a16:colId xmlns:a16="http://schemas.microsoft.com/office/drawing/2014/main" val="3441683184"/>
                    </a:ext>
                  </a:extLst>
                </a:gridCol>
              </a:tblGrid>
              <a:tr h="565617">
                <a:tc>
                  <a:txBody>
                    <a:bodyPr/>
                    <a:lstStyle/>
                    <a:p>
                      <a:pPr algn="ctr" fontAlgn="b"/>
                      <a:r>
                        <a:rPr lang="en-US" sz="1100" b="1" i="0" u="none" strike="noStrike">
                          <a:solidFill>
                            <a:srgbClr val="000000"/>
                          </a:solidFill>
                          <a:effectLst/>
                          <a:latin typeface="Calibri" panose="020F0502020204030204" pitchFamily="34" charset="0"/>
                        </a:rPr>
                        <a:t>SOC Code</a:t>
                      </a:r>
                    </a:p>
                  </a:txBody>
                  <a:tcPr marL="9427" marR="9427" marT="942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Title</a:t>
                      </a:r>
                    </a:p>
                  </a:txBody>
                  <a:tcPr marL="9427" marR="9427" marT="942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Employment</a:t>
                      </a:r>
                    </a:p>
                  </a:txBody>
                  <a:tcPr marL="9427" marR="9427" marT="942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Average Annual Wage</a:t>
                      </a:r>
                    </a:p>
                  </a:txBody>
                  <a:tcPr marL="9427" marR="9427" marT="9427"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3317089"/>
                  </a:ext>
                </a:extLst>
              </a:tr>
              <a:tr h="188539">
                <a:tc>
                  <a:txBody>
                    <a:bodyPr/>
                    <a:lstStyle/>
                    <a:p>
                      <a:pPr algn="l" fontAlgn="b"/>
                      <a:endParaRPr lang="en-US" sz="1100" b="1" i="0" u="none" strike="noStrike">
                        <a:solidFill>
                          <a:srgbClr val="000000"/>
                        </a:solidFill>
                        <a:effectLst/>
                        <a:latin typeface="Calibri" panose="020F0502020204030204" pitchFamily="34" charset="0"/>
                      </a:endParaRPr>
                    </a:p>
                  </a:txBody>
                  <a:tcPr marL="9427" marR="9427" marT="942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100" b="1" i="0" u="none" strike="noStrike">
                          <a:solidFill>
                            <a:srgbClr val="000000"/>
                          </a:solidFill>
                          <a:effectLst/>
                          <a:latin typeface="Calibri" panose="020F0502020204030204" pitchFamily="34" charset="0"/>
                        </a:rPr>
                        <a:t>Total, All Occupations</a:t>
                      </a:r>
                    </a:p>
                  </a:txBody>
                  <a:tcPr marL="9427" marR="9427" marT="942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100" b="1" i="0" u="none" strike="noStrike">
                          <a:solidFill>
                            <a:srgbClr val="000000"/>
                          </a:solidFill>
                          <a:effectLst/>
                          <a:latin typeface="Calibri" panose="020F0502020204030204" pitchFamily="34" charset="0"/>
                        </a:rPr>
                        <a:t>36,201</a:t>
                      </a:r>
                    </a:p>
                  </a:txBody>
                  <a:tcPr marL="9427" marR="254528" marT="942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100" b="1" i="0" u="none" strike="noStrike">
                          <a:solidFill>
                            <a:srgbClr val="000000"/>
                          </a:solidFill>
                          <a:effectLst/>
                          <a:latin typeface="Calibri" panose="020F0502020204030204" pitchFamily="34" charset="0"/>
                        </a:rPr>
                        <a:t>$37,916</a:t>
                      </a:r>
                    </a:p>
                  </a:txBody>
                  <a:tcPr marL="9427" marR="254528" marT="9427"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41289144"/>
                  </a:ext>
                </a:extLst>
              </a:tr>
              <a:tr h="188539">
                <a:tc>
                  <a:txBody>
                    <a:bodyPr/>
                    <a:lstStyle/>
                    <a:p>
                      <a:pPr algn="l" fontAlgn="b"/>
                      <a:r>
                        <a:rPr lang="en-US" sz="1100" b="0" i="0" u="none" strike="noStrike">
                          <a:solidFill>
                            <a:srgbClr val="000000"/>
                          </a:solidFill>
                          <a:effectLst/>
                          <a:latin typeface="Calibri" panose="020F0502020204030204" pitchFamily="34" charset="0"/>
                        </a:rPr>
                        <a:t>35-3023</a:t>
                      </a:r>
                    </a:p>
                  </a:txBody>
                  <a:tcPr marL="9427" marR="9427" marT="9427"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Fast Food &amp; Counter Workers</a:t>
                      </a:r>
                    </a:p>
                  </a:txBody>
                  <a:tcPr marL="9427" marR="9427"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6,381</a:t>
                      </a:r>
                    </a:p>
                  </a:txBody>
                  <a:tcPr marL="9427" marR="254528"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$27,021</a:t>
                      </a:r>
                    </a:p>
                  </a:txBody>
                  <a:tcPr marL="9427" marR="254528" marT="9427" marB="0" anchor="b">
                    <a:lnL>
                      <a:noFill/>
                    </a:lnL>
                    <a:lnR>
                      <a:noFill/>
                    </a:lnR>
                    <a:lnT>
                      <a:noFill/>
                    </a:lnT>
                    <a:lnB>
                      <a:noFill/>
                    </a:lnB>
                  </a:tcPr>
                </a:tc>
                <a:extLst>
                  <a:ext uri="{0D108BD9-81ED-4DB2-BD59-A6C34878D82A}">
                    <a16:rowId xmlns:a16="http://schemas.microsoft.com/office/drawing/2014/main" val="2856550684"/>
                  </a:ext>
                </a:extLst>
              </a:tr>
              <a:tr h="188539">
                <a:tc>
                  <a:txBody>
                    <a:bodyPr/>
                    <a:lstStyle/>
                    <a:p>
                      <a:pPr algn="l" fontAlgn="b"/>
                      <a:r>
                        <a:rPr lang="en-US" sz="1100" b="0" i="0" u="none" strike="noStrike">
                          <a:solidFill>
                            <a:srgbClr val="000000"/>
                          </a:solidFill>
                          <a:effectLst/>
                          <a:latin typeface="Calibri" panose="020F0502020204030204" pitchFamily="34" charset="0"/>
                        </a:rPr>
                        <a:t>35-3031</a:t>
                      </a:r>
                    </a:p>
                  </a:txBody>
                  <a:tcPr marL="9427" marR="9427" marT="9427"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Waiters &amp; Waitresses</a:t>
                      </a:r>
                    </a:p>
                  </a:txBody>
                  <a:tcPr marL="9427" marR="9427"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3,463</a:t>
                      </a:r>
                    </a:p>
                  </a:txBody>
                  <a:tcPr marL="9427" marR="254528"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$31,368</a:t>
                      </a:r>
                    </a:p>
                  </a:txBody>
                  <a:tcPr marL="9427" marR="254528" marT="9427" marB="0" anchor="b">
                    <a:lnL>
                      <a:noFill/>
                    </a:lnL>
                    <a:lnR>
                      <a:noFill/>
                    </a:lnR>
                    <a:lnT>
                      <a:noFill/>
                    </a:lnT>
                    <a:lnB>
                      <a:noFill/>
                    </a:lnB>
                    <a:solidFill>
                      <a:srgbClr val="D9D9D9"/>
                    </a:solidFill>
                  </a:tcPr>
                </a:tc>
                <a:extLst>
                  <a:ext uri="{0D108BD9-81ED-4DB2-BD59-A6C34878D82A}">
                    <a16:rowId xmlns:a16="http://schemas.microsoft.com/office/drawing/2014/main" val="1518268376"/>
                  </a:ext>
                </a:extLst>
              </a:tr>
              <a:tr h="188539">
                <a:tc>
                  <a:txBody>
                    <a:bodyPr/>
                    <a:lstStyle/>
                    <a:p>
                      <a:pPr algn="l" fontAlgn="b"/>
                      <a:r>
                        <a:rPr lang="en-US" sz="1100" b="0" i="0" u="none" strike="noStrike">
                          <a:solidFill>
                            <a:srgbClr val="000000"/>
                          </a:solidFill>
                          <a:effectLst/>
                          <a:latin typeface="Calibri" panose="020F0502020204030204" pitchFamily="34" charset="0"/>
                        </a:rPr>
                        <a:t>35-2014</a:t>
                      </a:r>
                    </a:p>
                  </a:txBody>
                  <a:tcPr marL="9427" marR="9427" marT="9427"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Cooks, Restaurant</a:t>
                      </a:r>
                    </a:p>
                  </a:txBody>
                  <a:tcPr marL="9427" marR="9427"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2,671</a:t>
                      </a:r>
                    </a:p>
                  </a:txBody>
                  <a:tcPr marL="9427" marR="254528"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$37,900</a:t>
                      </a:r>
                    </a:p>
                  </a:txBody>
                  <a:tcPr marL="9427" marR="254528" marT="9427" marB="0" anchor="b">
                    <a:lnL>
                      <a:noFill/>
                    </a:lnL>
                    <a:lnR>
                      <a:noFill/>
                    </a:lnR>
                    <a:lnT>
                      <a:noFill/>
                    </a:lnT>
                    <a:lnB>
                      <a:noFill/>
                    </a:lnB>
                  </a:tcPr>
                </a:tc>
                <a:extLst>
                  <a:ext uri="{0D108BD9-81ED-4DB2-BD59-A6C34878D82A}">
                    <a16:rowId xmlns:a16="http://schemas.microsoft.com/office/drawing/2014/main" val="3800793690"/>
                  </a:ext>
                </a:extLst>
              </a:tr>
              <a:tr h="188539">
                <a:tc>
                  <a:txBody>
                    <a:bodyPr/>
                    <a:lstStyle/>
                    <a:p>
                      <a:pPr algn="l" fontAlgn="b"/>
                      <a:r>
                        <a:rPr lang="en-US" sz="1100" b="0" i="0" u="none" strike="noStrike">
                          <a:solidFill>
                            <a:srgbClr val="000000"/>
                          </a:solidFill>
                          <a:effectLst/>
                          <a:latin typeface="Calibri" panose="020F0502020204030204" pitchFamily="34" charset="0"/>
                        </a:rPr>
                        <a:t>35-3011</a:t>
                      </a:r>
                    </a:p>
                  </a:txBody>
                  <a:tcPr marL="9427" marR="9427" marT="9427"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Bartenders</a:t>
                      </a:r>
                    </a:p>
                  </a:txBody>
                  <a:tcPr marL="9427" marR="9427"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2,382</a:t>
                      </a:r>
                    </a:p>
                  </a:txBody>
                  <a:tcPr marL="9427" marR="254528"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$29,595</a:t>
                      </a:r>
                    </a:p>
                  </a:txBody>
                  <a:tcPr marL="9427" marR="254528" marT="9427" marB="0" anchor="b">
                    <a:lnL>
                      <a:noFill/>
                    </a:lnL>
                    <a:lnR>
                      <a:noFill/>
                    </a:lnR>
                    <a:lnT>
                      <a:noFill/>
                    </a:lnT>
                    <a:lnB>
                      <a:noFill/>
                    </a:lnB>
                    <a:solidFill>
                      <a:srgbClr val="D9D9D9"/>
                    </a:solidFill>
                  </a:tcPr>
                </a:tc>
                <a:extLst>
                  <a:ext uri="{0D108BD9-81ED-4DB2-BD59-A6C34878D82A}">
                    <a16:rowId xmlns:a16="http://schemas.microsoft.com/office/drawing/2014/main" val="616609715"/>
                  </a:ext>
                </a:extLst>
              </a:tr>
              <a:tr h="188539">
                <a:tc>
                  <a:txBody>
                    <a:bodyPr/>
                    <a:lstStyle/>
                    <a:p>
                      <a:pPr algn="l" fontAlgn="b"/>
                      <a:r>
                        <a:rPr lang="en-US" sz="1100" b="0" i="0" u="none" strike="noStrike">
                          <a:solidFill>
                            <a:srgbClr val="000000"/>
                          </a:solidFill>
                          <a:effectLst/>
                          <a:latin typeface="Calibri" panose="020F0502020204030204" pitchFamily="34" charset="0"/>
                        </a:rPr>
                        <a:t>35-1012</a:t>
                      </a:r>
                    </a:p>
                  </a:txBody>
                  <a:tcPr marL="9427" marR="9427" marT="9427"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First-Line Supervisors of Food Preparation &amp; Serving Workers</a:t>
                      </a:r>
                    </a:p>
                  </a:txBody>
                  <a:tcPr marL="9427" marR="9427"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2,166</a:t>
                      </a:r>
                    </a:p>
                  </a:txBody>
                  <a:tcPr marL="9427" marR="254528"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$42,140</a:t>
                      </a:r>
                    </a:p>
                  </a:txBody>
                  <a:tcPr marL="9427" marR="254528" marT="9427" marB="0" anchor="b">
                    <a:lnL>
                      <a:noFill/>
                    </a:lnL>
                    <a:lnR>
                      <a:noFill/>
                    </a:lnR>
                    <a:lnT>
                      <a:noFill/>
                    </a:lnT>
                    <a:lnB>
                      <a:noFill/>
                    </a:lnB>
                  </a:tcPr>
                </a:tc>
                <a:extLst>
                  <a:ext uri="{0D108BD9-81ED-4DB2-BD59-A6C34878D82A}">
                    <a16:rowId xmlns:a16="http://schemas.microsoft.com/office/drawing/2014/main" val="3385427013"/>
                  </a:ext>
                </a:extLst>
              </a:tr>
              <a:tr h="188539">
                <a:tc>
                  <a:txBody>
                    <a:bodyPr/>
                    <a:lstStyle/>
                    <a:p>
                      <a:pPr algn="l" fontAlgn="b"/>
                      <a:r>
                        <a:rPr lang="en-US" sz="1100" b="0" i="0" u="none" strike="noStrike">
                          <a:solidFill>
                            <a:srgbClr val="000000"/>
                          </a:solidFill>
                          <a:effectLst/>
                          <a:latin typeface="Calibri" panose="020F0502020204030204" pitchFamily="34" charset="0"/>
                        </a:rPr>
                        <a:t>37-2012</a:t>
                      </a:r>
                    </a:p>
                  </a:txBody>
                  <a:tcPr marL="9427" marR="9427" marT="9427"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Maids &amp; Housekeeping Cleaners</a:t>
                      </a:r>
                    </a:p>
                  </a:txBody>
                  <a:tcPr marL="9427" marR="9427"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2,076</a:t>
                      </a:r>
                    </a:p>
                  </a:txBody>
                  <a:tcPr marL="9427" marR="254528"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$32,214</a:t>
                      </a:r>
                    </a:p>
                  </a:txBody>
                  <a:tcPr marL="9427" marR="254528" marT="9427" marB="0" anchor="b">
                    <a:lnL>
                      <a:noFill/>
                    </a:lnL>
                    <a:lnR>
                      <a:noFill/>
                    </a:lnR>
                    <a:lnT>
                      <a:noFill/>
                    </a:lnT>
                    <a:lnB>
                      <a:noFill/>
                    </a:lnB>
                    <a:solidFill>
                      <a:srgbClr val="D9D9D9"/>
                    </a:solidFill>
                  </a:tcPr>
                </a:tc>
                <a:extLst>
                  <a:ext uri="{0D108BD9-81ED-4DB2-BD59-A6C34878D82A}">
                    <a16:rowId xmlns:a16="http://schemas.microsoft.com/office/drawing/2014/main" val="1302553896"/>
                  </a:ext>
                </a:extLst>
              </a:tr>
              <a:tr h="188539">
                <a:tc>
                  <a:txBody>
                    <a:bodyPr/>
                    <a:lstStyle/>
                    <a:p>
                      <a:pPr algn="l" fontAlgn="b"/>
                      <a:r>
                        <a:rPr lang="en-US" sz="1100" b="0" i="0" u="none" strike="noStrike">
                          <a:solidFill>
                            <a:srgbClr val="000000"/>
                          </a:solidFill>
                          <a:effectLst/>
                          <a:latin typeface="Calibri" panose="020F0502020204030204" pitchFamily="34" charset="0"/>
                        </a:rPr>
                        <a:t>49-9071</a:t>
                      </a:r>
                    </a:p>
                  </a:txBody>
                  <a:tcPr marL="9427" marR="9427" marT="9427"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Maintenance &amp; Repair Workers, General</a:t>
                      </a:r>
                    </a:p>
                  </a:txBody>
                  <a:tcPr marL="9427" marR="9427"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1,089</a:t>
                      </a:r>
                    </a:p>
                  </a:txBody>
                  <a:tcPr marL="9427" marR="254528"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$42,472</a:t>
                      </a:r>
                    </a:p>
                  </a:txBody>
                  <a:tcPr marL="9427" marR="254528" marT="9427" marB="0" anchor="b">
                    <a:lnL>
                      <a:noFill/>
                    </a:lnL>
                    <a:lnR>
                      <a:noFill/>
                    </a:lnR>
                    <a:lnT>
                      <a:noFill/>
                    </a:lnT>
                    <a:lnB>
                      <a:noFill/>
                    </a:lnB>
                  </a:tcPr>
                </a:tc>
                <a:extLst>
                  <a:ext uri="{0D108BD9-81ED-4DB2-BD59-A6C34878D82A}">
                    <a16:rowId xmlns:a16="http://schemas.microsoft.com/office/drawing/2014/main" val="3983516257"/>
                  </a:ext>
                </a:extLst>
              </a:tr>
              <a:tr h="188539">
                <a:tc>
                  <a:txBody>
                    <a:bodyPr/>
                    <a:lstStyle/>
                    <a:p>
                      <a:pPr algn="l" fontAlgn="b"/>
                      <a:r>
                        <a:rPr lang="en-US" sz="1100" b="0" i="0" u="none" strike="noStrike">
                          <a:solidFill>
                            <a:srgbClr val="000000"/>
                          </a:solidFill>
                          <a:effectLst/>
                          <a:latin typeface="Calibri" panose="020F0502020204030204" pitchFamily="34" charset="0"/>
                        </a:rPr>
                        <a:t>35-9021</a:t>
                      </a:r>
                    </a:p>
                  </a:txBody>
                  <a:tcPr marL="9427" marR="9427" marT="9427"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Dishwashers</a:t>
                      </a:r>
                    </a:p>
                  </a:txBody>
                  <a:tcPr marL="9427" marR="9427"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986</a:t>
                      </a:r>
                    </a:p>
                  </a:txBody>
                  <a:tcPr marL="9427" marR="254528"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$30,868</a:t>
                      </a:r>
                    </a:p>
                  </a:txBody>
                  <a:tcPr marL="9427" marR="254528" marT="9427" marB="0" anchor="b">
                    <a:lnL>
                      <a:noFill/>
                    </a:lnL>
                    <a:lnR>
                      <a:noFill/>
                    </a:lnR>
                    <a:lnT>
                      <a:noFill/>
                    </a:lnT>
                    <a:lnB>
                      <a:noFill/>
                    </a:lnB>
                    <a:solidFill>
                      <a:srgbClr val="D9D9D9"/>
                    </a:solidFill>
                  </a:tcPr>
                </a:tc>
                <a:extLst>
                  <a:ext uri="{0D108BD9-81ED-4DB2-BD59-A6C34878D82A}">
                    <a16:rowId xmlns:a16="http://schemas.microsoft.com/office/drawing/2014/main" val="1246196312"/>
                  </a:ext>
                </a:extLst>
              </a:tr>
              <a:tr h="188539">
                <a:tc>
                  <a:txBody>
                    <a:bodyPr/>
                    <a:lstStyle/>
                    <a:p>
                      <a:pPr algn="l" fontAlgn="b"/>
                      <a:r>
                        <a:rPr lang="en-US" sz="1100" b="0" i="0" u="none" strike="noStrike">
                          <a:solidFill>
                            <a:srgbClr val="000000"/>
                          </a:solidFill>
                          <a:effectLst/>
                          <a:latin typeface="Calibri" panose="020F0502020204030204" pitchFamily="34" charset="0"/>
                        </a:rPr>
                        <a:t>43-4081</a:t>
                      </a:r>
                    </a:p>
                  </a:txBody>
                  <a:tcPr marL="9427" marR="9427" marT="9427"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Hotel, Motel, &amp; Resort Desk Clerks</a:t>
                      </a:r>
                    </a:p>
                  </a:txBody>
                  <a:tcPr marL="9427" marR="9427"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936</a:t>
                      </a:r>
                    </a:p>
                  </a:txBody>
                  <a:tcPr marL="9427" marR="254528" marT="9427"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$36,161</a:t>
                      </a:r>
                    </a:p>
                  </a:txBody>
                  <a:tcPr marL="9427" marR="254528" marT="9427" marB="0" anchor="b">
                    <a:lnL>
                      <a:noFill/>
                    </a:lnL>
                    <a:lnR>
                      <a:noFill/>
                    </a:lnR>
                    <a:lnT>
                      <a:noFill/>
                    </a:lnT>
                    <a:lnB>
                      <a:noFill/>
                    </a:lnB>
                  </a:tcPr>
                </a:tc>
                <a:extLst>
                  <a:ext uri="{0D108BD9-81ED-4DB2-BD59-A6C34878D82A}">
                    <a16:rowId xmlns:a16="http://schemas.microsoft.com/office/drawing/2014/main" val="4096714880"/>
                  </a:ext>
                </a:extLst>
              </a:tr>
              <a:tr h="188539">
                <a:tc>
                  <a:txBody>
                    <a:bodyPr/>
                    <a:lstStyle/>
                    <a:p>
                      <a:pPr algn="l" fontAlgn="b"/>
                      <a:r>
                        <a:rPr lang="en-US" sz="1100" b="0" i="0" u="none" strike="noStrike">
                          <a:solidFill>
                            <a:srgbClr val="000000"/>
                          </a:solidFill>
                          <a:effectLst/>
                          <a:latin typeface="Calibri" panose="020F0502020204030204" pitchFamily="34" charset="0"/>
                        </a:rPr>
                        <a:t>53-3031</a:t>
                      </a:r>
                    </a:p>
                  </a:txBody>
                  <a:tcPr marL="9427" marR="9427" marT="9427"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Driver/Sales Workers</a:t>
                      </a:r>
                    </a:p>
                  </a:txBody>
                  <a:tcPr marL="9427" marR="9427"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934</a:t>
                      </a:r>
                    </a:p>
                  </a:txBody>
                  <a:tcPr marL="9427" marR="254528" marT="9427" marB="0" anchor="b">
                    <a:lnL>
                      <a:noFill/>
                    </a:lnL>
                    <a:lnR>
                      <a:noFill/>
                    </a:lnR>
                    <a:lnT>
                      <a:noFill/>
                    </a:lnT>
                    <a:lnB>
                      <a:noFill/>
                    </a:lnB>
                    <a:solidFill>
                      <a:srgbClr val="D9D9D9"/>
                    </a:solidFill>
                  </a:tcPr>
                </a:tc>
                <a:tc>
                  <a:txBody>
                    <a:bodyPr/>
                    <a:lstStyle/>
                    <a:p>
                      <a:pPr algn="r" fontAlgn="b"/>
                      <a:r>
                        <a:rPr lang="en-US" sz="1100" b="0" i="0" u="none" strike="noStrike">
                          <a:solidFill>
                            <a:srgbClr val="000000"/>
                          </a:solidFill>
                          <a:effectLst/>
                          <a:latin typeface="Calibri" panose="020F0502020204030204" pitchFamily="34" charset="0"/>
                        </a:rPr>
                        <a:t>$25,947</a:t>
                      </a:r>
                    </a:p>
                  </a:txBody>
                  <a:tcPr marL="9427" marR="254528" marT="9427" marB="0" anchor="b">
                    <a:lnL>
                      <a:noFill/>
                    </a:lnL>
                    <a:lnR>
                      <a:noFill/>
                    </a:lnR>
                    <a:lnT>
                      <a:noFill/>
                    </a:lnT>
                    <a:lnB>
                      <a:noFill/>
                    </a:lnB>
                    <a:solidFill>
                      <a:srgbClr val="D9D9D9"/>
                    </a:solidFill>
                  </a:tcPr>
                </a:tc>
                <a:extLst>
                  <a:ext uri="{0D108BD9-81ED-4DB2-BD59-A6C34878D82A}">
                    <a16:rowId xmlns:a16="http://schemas.microsoft.com/office/drawing/2014/main" val="4199937637"/>
                  </a:ext>
                </a:extLst>
              </a:tr>
              <a:tr h="188539">
                <a:tc>
                  <a:txBody>
                    <a:bodyPr/>
                    <a:lstStyle/>
                    <a:p>
                      <a:pPr algn="l" fontAlgn="b"/>
                      <a:endParaRPr lang="en-US" sz="1100" b="0" i="0" u="none" strike="noStrike">
                        <a:solidFill>
                          <a:srgbClr val="000000"/>
                        </a:solidFill>
                        <a:effectLst/>
                        <a:latin typeface="Calibri" panose="020F0502020204030204" pitchFamily="34" charset="0"/>
                      </a:endParaRPr>
                    </a:p>
                  </a:txBody>
                  <a:tcPr marL="9427" marR="9427" marT="9427"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427" marR="9427" marT="9427"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427" marR="9427" marT="9427"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427" marR="9427" marT="9427" marB="0" anchor="b">
                    <a:lnL>
                      <a:noFill/>
                    </a:lnL>
                    <a:lnR>
                      <a:noFill/>
                    </a:lnR>
                    <a:lnT>
                      <a:noFill/>
                    </a:lnT>
                    <a:lnB>
                      <a:noFill/>
                    </a:lnB>
                  </a:tcPr>
                </a:tc>
                <a:extLst>
                  <a:ext uri="{0D108BD9-81ED-4DB2-BD59-A6C34878D82A}">
                    <a16:rowId xmlns:a16="http://schemas.microsoft.com/office/drawing/2014/main" val="2685163006"/>
                  </a:ext>
                </a:extLst>
              </a:tr>
              <a:tr h="188539">
                <a:tc gridSpan="2">
                  <a:txBody>
                    <a:bodyPr/>
                    <a:lstStyle/>
                    <a:p>
                      <a:pPr algn="l" fontAlgn="b"/>
                      <a:r>
                        <a:rPr lang="en-US" sz="1100" b="0" i="0" u="none" strike="noStrike">
                          <a:solidFill>
                            <a:srgbClr val="000000"/>
                          </a:solidFill>
                          <a:effectLst/>
                          <a:latin typeface="Calibri" panose="020F0502020204030204" pitchFamily="34" charset="0"/>
                        </a:rPr>
                        <a:t>Source: Occupational Employment &amp; Wage Statistics. </a:t>
                      </a:r>
                    </a:p>
                  </a:txBody>
                  <a:tcPr marL="9427" marR="9427" marT="9427"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9427" marR="9427" marT="9427"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427" marR="9427" marT="9427" marB="0" anchor="b">
                    <a:lnL>
                      <a:noFill/>
                    </a:lnL>
                    <a:lnR>
                      <a:noFill/>
                    </a:lnR>
                    <a:lnT>
                      <a:noFill/>
                    </a:lnT>
                    <a:lnB>
                      <a:noFill/>
                    </a:lnB>
                  </a:tcPr>
                </a:tc>
                <a:extLst>
                  <a:ext uri="{0D108BD9-81ED-4DB2-BD59-A6C34878D82A}">
                    <a16:rowId xmlns:a16="http://schemas.microsoft.com/office/drawing/2014/main" val="1289370821"/>
                  </a:ext>
                </a:extLst>
              </a:tr>
              <a:tr h="188539">
                <a:tc gridSpan="2">
                  <a:txBody>
                    <a:bodyPr/>
                    <a:lstStyle/>
                    <a:p>
                      <a:pPr algn="l" fontAlgn="b"/>
                      <a:r>
                        <a:rPr lang="en-US" sz="1100" b="0" i="0" u="none" strike="noStrike">
                          <a:solidFill>
                            <a:srgbClr val="000000"/>
                          </a:solidFill>
                          <a:effectLst/>
                          <a:latin typeface="Calibri" panose="020F0502020204030204" pitchFamily="34" charset="0"/>
                        </a:rPr>
                        <a:t>Prepared by T. Glover, Research &amp; Planning, WY DWS, 7/1/26.</a:t>
                      </a:r>
                    </a:p>
                  </a:txBody>
                  <a:tcPr marL="9427" marR="9427" marT="9427"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9427" marR="9427" marT="9427"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427" marR="9427" marT="9427" marB="0" anchor="b">
                    <a:lnL>
                      <a:noFill/>
                    </a:lnL>
                    <a:lnR>
                      <a:noFill/>
                    </a:lnR>
                    <a:lnT>
                      <a:noFill/>
                    </a:lnT>
                    <a:lnB>
                      <a:noFill/>
                    </a:lnB>
                  </a:tcPr>
                </a:tc>
                <a:extLst>
                  <a:ext uri="{0D108BD9-81ED-4DB2-BD59-A6C34878D82A}">
                    <a16:rowId xmlns:a16="http://schemas.microsoft.com/office/drawing/2014/main" val="1937725034"/>
                  </a:ext>
                </a:extLst>
              </a:tr>
            </a:tbl>
          </a:graphicData>
        </a:graphic>
      </p:graphicFrame>
    </p:spTree>
    <p:extLst>
      <p:ext uri="{BB962C8B-B14F-4D97-AF65-F5344CB8AC3E}">
        <p14:creationId xmlns:p14="http://schemas.microsoft.com/office/powerpoint/2010/main" val="708790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lnSpcReduction="10000"/>
          </a:bodyPr>
          <a:lstStyle/>
          <a:p>
            <a:r>
              <a:rPr lang="en-US" sz="2000" b="1" dirty="0" smtClean="0">
                <a:solidFill>
                  <a:srgbClr val="0D2C36"/>
                </a:solidFill>
                <a:latin typeface="Calibri" panose="020F0502020204030204" pitchFamily="34" charset="0"/>
                <a:cs typeface="Calibri" panose="020F0502020204030204" pitchFamily="34" charset="0"/>
              </a:rPr>
              <a:t>Unemployment Insurance Claims</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Leisure &amp; Hospitality in 2025</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11,753 benefit recipients in 2025</a:t>
            </a:r>
          </a:p>
          <a:p>
            <a:pPr marL="714375" lvl="1" indent="-257175" algn="l">
              <a:spcBef>
                <a:spcPts val="1200"/>
              </a:spcBef>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2,103 in leisure &amp; hospitality</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$59.5 millions in benefits paid</a:t>
            </a:r>
          </a:p>
          <a:p>
            <a:pPr marL="714375" lvl="1" indent="-257175" algn="l">
              <a:spcBef>
                <a:spcPts val="1200"/>
              </a:spcBef>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$8.6 million in leisure &amp; hospitality</a:t>
            </a:r>
            <a:endParaRPr lang="en-US" sz="2000" dirty="0">
              <a:latin typeface="Calibri" panose="020F0502020204030204" pitchFamily="34" charset="0"/>
              <a:cs typeface="Calibri" panose="020F0502020204030204" pitchFamily="34" charset="0"/>
            </a:endParaRP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10.4 average weeks claimed</a:t>
            </a:r>
          </a:p>
          <a:p>
            <a:pPr marL="714375" lvl="1" indent="-257175" algn="l">
              <a:spcBef>
                <a:spcPts val="1200"/>
              </a:spcBef>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9.2 in leisure &amp; hospitality</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32</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2917225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94087"/>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rgbClr val="0D2C36"/>
                </a:solidFill>
                <a:latin typeface="Calibri" panose="020F0502020204030204" pitchFamily="34" charset="0"/>
                <a:cs typeface="Calibri" panose="020F0502020204030204" pitchFamily="34" charset="0"/>
              </a:rPr>
              <a:t>Unemployment Insurance Claims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a:solidFill>
                  <a:schemeClr val="tx1"/>
                </a:solidFill>
                <a:latin typeface="Calibri" panose="020F0502020204030204" pitchFamily="34" charset="0"/>
                <a:cs typeface="Calibri" panose="020F0502020204030204" pitchFamily="34" charset="0"/>
              </a:rPr>
              <a:t>Continued UI Claims by Week in Leisure &amp; Hospitality, </a:t>
            </a:r>
            <a:br>
              <a:rPr lang="en-US" sz="2000" dirty="0">
                <a:solidFill>
                  <a:schemeClr val="tx1"/>
                </a:solidFill>
                <a:latin typeface="Calibri" panose="020F0502020204030204" pitchFamily="34" charset="0"/>
                <a:cs typeface="Calibri" panose="020F0502020204030204" pitchFamily="34" charset="0"/>
              </a:rPr>
            </a:br>
            <a:r>
              <a:rPr lang="en-US" sz="2000" dirty="0" smtClean="0">
                <a:solidFill>
                  <a:schemeClr val="tx1"/>
                </a:solidFill>
                <a:latin typeface="Calibri" panose="020F0502020204030204" pitchFamily="34" charset="0"/>
                <a:cs typeface="Calibri" panose="020F0502020204030204" pitchFamily="34" charset="0"/>
              </a:rPr>
              <a:t>2025 </a:t>
            </a:r>
            <a:r>
              <a:rPr lang="en-US" sz="2000" dirty="0" smtClean="0">
                <a:solidFill>
                  <a:schemeClr val="tx1"/>
                </a:solidFill>
                <a:latin typeface="Calibri" panose="020F0502020204030204" pitchFamily="34" charset="0"/>
                <a:cs typeface="Calibri" panose="020F0502020204030204" pitchFamily="34" charset="0"/>
              </a:rPr>
              <a:t>Weeks 1-53</a:t>
            </a:r>
            <a:endParaRPr lang="en-US" sz="2000" dirty="0">
              <a:solidFill>
                <a:schemeClr val="tx1"/>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33</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7108667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926022"/>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rgbClr val="0D2C36"/>
                </a:solidFill>
                <a:latin typeface="Calibri" panose="020F0502020204030204" pitchFamily="34" charset="0"/>
                <a:cs typeface="Calibri" panose="020F0502020204030204" pitchFamily="34" charset="0"/>
              </a:rPr>
              <a:t>Unemployment Insurance Claims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Continued UI Claims by Week in Leisure &amp; Hospitality, </a:t>
            </a:r>
            <a:br>
              <a:rPr lang="en-US" sz="2000" dirty="0" smtClean="0">
                <a:solidFill>
                  <a:schemeClr val="tx1"/>
                </a:solidFill>
                <a:latin typeface="Calibri" panose="020F0502020204030204" pitchFamily="34" charset="0"/>
                <a:cs typeface="Calibri" panose="020F0502020204030204" pitchFamily="34" charset="0"/>
              </a:rPr>
            </a:br>
            <a:r>
              <a:rPr lang="en-US" sz="2000" dirty="0" smtClean="0">
                <a:solidFill>
                  <a:schemeClr val="tx1"/>
                </a:solidFill>
                <a:latin typeface="Calibri" panose="020F0502020204030204" pitchFamily="34" charset="0"/>
                <a:cs typeface="Calibri" panose="020F0502020204030204" pitchFamily="34" charset="0"/>
              </a:rPr>
              <a:t>2022 Week 1 to 2026 Week 27</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34</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6532569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Quarterly Turnover</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Second Quarter 2025</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Turnover: Hires, exits, and both</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Continuous: Employed by same employer the previous and subsequent quarter</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Turnover + Continuous = Total Employment</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Turnover Rate: Turnover/Total </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35</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4506333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449" y="781001"/>
            <a:ext cx="8530085" cy="3904248"/>
          </a:xfrm>
        </p:spPr>
        <p:txBody>
          <a:bodyPr>
            <a:normAutofit lnSpcReduction="10000"/>
          </a:bodyPr>
          <a:lstStyle/>
          <a:p>
            <a:r>
              <a:rPr lang="en-US" sz="2000" b="1" dirty="0" smtClean="0">
                <a:solidFill>
                  <a:srgbClr val="0D2C36"/>
                </a:solidFill>
                <a:latin typeface="Calibri" panose="020F0502020204030204" pitchFamily="34" charset="0"/>
                <a:cs typeface="Calibri" panose="020F0502020204030204" pitchFamily="34" charset="0"/>
              </a:rPr>
              <a:t>Quarterly Turnover</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Second Quarter 2025</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Turnover (hires, exits, both): 101,437</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Continuous: 227,966</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Total: 329,403</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Turnover Rate: 101,437/329,403 = 30.8% </a:t>
            </a:r>
          </a:p>
          <a:p>
            <a:pPr marL="257175" indent="-257175" algn="l" eaLnBrk="1" fontAlgn="auto" hangingPunct="1">
              <a:spcBef>
                <a:spcPts val="1200"/>
              </a:spcBef>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WY turnover rate: 30.8%</a:t>
            </a:r>
          </a:p>
          <a:p>
            <a:pPr marL="714375" lvl="1" indent="-257175" algn="l">
              <a:spcBef>
                <a:spcPts val="1200"/>
              </a:spcBef>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Leisure &amp; hospitality turnover rate: 52.8%</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36</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9604138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919444"/>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Quarterly Turnover</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Turnover Rate for Total Industries and Leisure &amp; Hospitality, 2025Q1-Q4</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37</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729207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919444"/>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Quarterly Turnover</a:t>
            </a:r>
            <a:endParaRPr lang="en-US" sz="2000" b="1" dirty="0">
              <a:solidFill>
                <a:srgbClr val="0D2C36"/>
              </a:solidFill>
              <a:latin typeface="Calibri" panose="020F0502020204030204" pitchFamily="34" charset="0"/>
              <a:cs typeface="Calibri" panose="020F0502020204030204" pitchFamily="34" charset="0"/>
            </a:endParaRP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Turnover Rate for Total Industries and Leisure &amp; Hospitality, 2000-2025</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38</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Leisure &amp; Hospitality in Wyoming</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6091020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9884" y="131064"/>
            <a:ext cx="6858000" cy="529389"/>
          </a:xfrm>
        </p:spPr>
        <p:txBody>
          <a:bodyPr>
            <a:noAutofit/>
          </a:bodyPr>
          <a:lstStyle/>
          <a:p>
            <a:r>
              <a:rPr lang="en-US" sz="2000" dirty="0">
                <a:solidFill>
                  <a:schemeClr val="bg1"/>
                </a:solidFill>
                <a:latin typeface="Arial Black" panose="020B0A04020102020204" pitchFamily="34" charset="0"/>
              </a:rPr>
              <a:t>Leisure &amp; Hospitality in Wyoming</a:t>
            </a:r>
            <a:endParaRPr lang="en-US" sz="2000" dirty="0">
              <a:latin typeface="Arial Black" panose="020B0A04020102020204" pitchFamily="34" charset="0"/>
            </a:endParaRPr>
          </a:p>
        </p:txBody>
      </p:sp>
      <p:sp>
        <p:nvSpPr>
          <p:cNvPr id="3" name="Subtitle 2"/>
          <p:cNvSpPr>
            <a:spLocks noGrp="1"/>
          </p:cNvSpPr>
          <p:nvPr>
            <p:ph type="subTitle" idx="1"/>
          </p:nvPr>
        </p:nvSpPr>
        <p:spPr>
          <a:xfrm>
            <a:off x="230076" y="1430555"/>
            <a:ext cx="7533475" cy="403059"/>
          </a:xfrm>
        </p:spPr>
        <p:txBody>
          <a:bodyPr>
            <a:normAutofit fontScale="62500" lnSpcReduction="20000"/>
          </a:bodyPr>
          <a:lstStyle/>
          <a:p>
            <a:r>
              <a:rPr lang="en-US" b="1" smtClean="0">
                <a:latin typeface="Calibri" panose="020F0502020204030204" pitchFamily="34" charset="0"/>
                <a:cs typeface="Calibri" panose="020F0502020204030204" pitchFamily="34" charset="0"/>
              </a:rPr>
              <a:t>Contact Us</a:t>
            </a:r>
          </a:p>
          <a:p>
            <a:endParaRPr lang="en-US" smtClean="0"/>
          </a:p>
          <a:p>
            <a:endParaRPr lang="en-US" dirty="0"/>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39</a:t>
            </a:fld>
            <a:endParaRPr lang="en-US" dirty="0"/>
          </a:p>
        </p:txBody>
      </p:sp>
      <p:sp>
        <p:nvSpPr>
          <p:cNvPr id="6" name="TextBox 5"/>
          <p:cNvSpPr txBox="1"/>
          <p:nvPr/>
        </p:nvSpPr>
        <p:spPr>
          <a:xfrm>
            <a:off x="2308727" y="2012147"/>
            <a:ext cx="3144356" cy="2246769"/>
          </a:xfrm>
          <a:prstGeom prst="rect">
            <a:avLst/>
          </a:prstGeom>
          <a:noFill/>
        </p:spPr>
        <p:txBody>
          <a:bodyPr wrap="square" numCol="1" rtlCol="0">
            <a:spAutoFit/>
          </a:bodyPr>
          <a:lstStyle/>
          <a:p>
            <a:r>
              <a:rPr lang="en-US" dirty="0" smtClean="0">
                <a:latin typeface="Calibri" panose="020F0502020204030204" pitchFamily="34" charset="0"/>
                <a:cs typeface="Calibri" panose="020F0502020204030204" pitchFamily="34" charset="0"/>
              </a:rPr>
              <a:t>Michael Moore, Research Supervisor</a:t>
            </a:r>
          </a:p>
          <a:p>
            <a:r>
              <a:rPr lang="en-US" dirty="0" smtClean="0">
                <a:latin typeface="Calibri" panose="020F0502020204030204" pitchFamily="34" charset="0"/>
                <a:cs typeface="Calibri" panose="020F0502020204030204" pitchFamily="34" charset="0"/>
              </a:rPr>
              <a:t>(307) 473-3814</a:t>
            </a:r>
          </a:p>
          <a:p>
            <a:r>
              <a:rPr lang="en-US" dirty="0" smtClean="0">
                <a:latin typeface="Calibri" panose="020F0502020204030204" pitchFamily="34" charset="0"/>
                <a:cs typeface="Calibri" panose="020F0502020204030204" pitchFamily="34" charset="0"/>
                <a:hlinkClick r:id="rId3"/>
              </a:rPr>
              <a:t>Michael.Moore@wyo.gov</a:t>
            </a:r>
            <a:endParaRPr lang="en-US" dirty="0">
              <a:latin typeface="Calibri" panose="020F0502020204030204" pitchFamily="34" charset="0"/>
              <a:cs typeface="Calibri" panose="020F0502020204030204" pitchFamily="34" charset="0"/>
            </a:endParaRPr>
          </a:p>
          <a:p>
            <a:endParaRPr lang="en-US" altLang="en-US" dirty="0" smtClean="0">
              <a:solidFill>
                <a:srgbClr val="595959"/>
              </a:solidFill>
              <a:latin typeface="Calibri" panose="020F0502020204030204" pitchFamily="34" charset="0"/>
              <a:ea typeface="Libre Franklin"/>
              <a:cs typeface="Calibri" panose="020F0502020204030204" pitchFamily="34" charset="0"/>
              <a:sym typeface="Libre Franklin"/>
            </a:endParaRPr>
          </a:p>
          <a:p>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444 </a:t>
            </a:r>
            <a:r>
              <a:rPr lang="en-US" altLang="en-US" dirty="0">
                <a:solidFill>
                  <a:srgbClr val="0D2C36"/>
                </a:solidFill>
                <a:latin typeface="Calibri" panose="020F0502020204030204" pitchFamily="34" charset="0"/>
                <a:ea typeface="Libre Franklin"/>
                <a:cs typeface="Calibri" panose="020F0502020204030204" pitchFamily="34" charset="0"/>
                <a:sym typeface="Libre Franklin"/>
              </a:rPr>
              <a:t>W. Collins </a:t>
            </a:r>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Drive</a:t>
            </a:r>
          </a:p>
          <a:p>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Suite 3100</a:t>
            </a:r>
          </a:p>
          <a:p>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Casper</a:t>
            </a:r>
            <a:r>
              <a:rPr lang="en-US" altLang="en-US" dirty="0">
                <a:solidFill>
                  <a:srgbClr val="0D2C36"/>
                </a:solidFill>
                <a:latin typeface="Calibri" panose="020F0502020204030204" pitchFamily="34" charset="0"/>
                <a:ea typeface="Libre Franklin"/>
                <a:cs typeface="Calibri" panose="020F0502020204030204" pitchFamily="34" charset="0"/>
                <a:sym typeface="Libre Franklin"/>
              </a:rPr>
              <a:t>, WY </a:t>
            </a:r>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82601</a:t>
            </a:r>
          </a:p>
          <a:p>
            <a:endParaRPr lang="en-US" altLang="en-US" dirty="0">
              <a:solidFill>
                <a:srgbClr val="0D2C36"/>
              </a:solidFill>
              <a:latin typeface="Calibri" panose="020F0502020204030204" pitchFamily="34" charset="0"/>
              <a:ea typeface="Libre Franklin"/>
              <a:cs typeface="Calibri" panose="020F0502020204030204" pitchFamily="34" charset="0"/>
              <a:sym typeface="Libre Franklin"/>
            </a:endParaRPr>
          </a:p>
          <a:p>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https</a:t>
            </a:r>
            <a:r>
              <a:rPr lang="en-US" altLang="en-US" dirty="0">
                <a:solidFill>
                  <a:srgbClr val="0D2C36"/>
                </a:solidFill>
                <a:latin typeface="Calibri" panose="020F0502020204030204" pitchFamily="34" charset="0"/>
                <a:ea typeface="Libre Franklin"/>
                <a:cs typeface="Calibri" panose="020F0502020204030204" pitchFamily="34" charset="0"/>
                <a:sym typeface="Libre Franklin"/>
              </a:rPr>
              <a:t>://doe.state.wy.us/LMI</a:t>
            </a:r>
          </a:p>
          <a:p>
            <a:endParaRPr lang="en-US" dirty="0">
              <a:latin typeface="Calibri" panose="020F0502020204030204" pitchFamily="34" charset="0"/>
              <a:cs typeface="Calibri" panose="020F0502020204030204"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5913" y="2480200"/>
            <a:ext cx="1173482" cy="1127762"/>
          </a:xfrm>
          <a:prstGeom prst="rect">
            <a:avLst/>
          </a:prstGeom>
        </p:spPr>
      </p:pic>
    </p:spTree>
    <p:extLst>
      <p:ext uri="{BB962C8B-B14F-4D97-AF65-F5344CB8AC3E}">
        <p14:creationId xmlns:p14="http://schemas.microsoft.com/office/powerpoint/2010/main" val="3632926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6621" y="1419881"/>
            <a:ext cx="4169334" cy="2930446"/>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Chapter 2: Quarterly Census of Employment and Wages</a:t>
            </a:r>
          </a:p>
          <a:p>
            <a:endParaRPr lang="en-US" sz="2000" dirty="0" smtClean="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4</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rgbClr val="FFFFFF"/>
                </a:solidFill>
                <a:latin typeface="Arial Black" panose="020B0A04020102020204" pitchFamily="34" charset="0"/>
              </a:rPr>
              <a:t>2026 </a:t>
            </a:r>
            <a:r>
              <a:rPr lang="en-US" sz="2000" dirty="0">
                <a:solidFill>
                  <a:srgbClr val="FFFFFF"/>
                </a:solidFill>
                <a:latin typeface="Arial Black" panose="020B0A04020102020204" pitchFamily="34" charset="0"/>
              </a:rPr>
              <a:t>Wyoming Workforce Annual Report</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569674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9967" y="1842321"/>
            <a:ext cx="4807373" cy="2869240"/>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Chapter 2: Quarterly Census of 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Over-the-Year % Change in Employment and Wages, 2015Q1-2025Q4</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5</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2026 </a:t>
            </a:r>
            <a:r>
              <a:rPr lang="en-US" sz="2000" dirty="0">
                <a:solidFill>
                  <a:schemeClr val="bg1"/>
                </a:solidFill>
                <a:latin typeface="Arial Black" panose="020B0A04020102020204" pitchFamily="34" charset="0"/>
              </a:rPr>
              <a:t>Wyoming Workforce Annual Report</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534454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821" y="1832182"/>
            <a:ext cx="6562357" cy="2974854"/>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Chapter 2: Quarterly Census of 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smtClean="0">
                <a:solidFill>
                  <a:schemeClr val="tx1"/>
                </a:solidFill>
                <a:latin typeface="Calibri" panose="020F0502020204030204" pitchFamily="34" charset="0"/>
                <a:cs typeface="Calibri" panose="020F0502020204030204" pitchFamily="34" charset="0"/>
              </a:rPr>
              <a:t>Average Monthly Employment in Mining in WY, 2015Q1-2025Q4</a:t>
            </a: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6</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rgbClr val="FFFFFF"/>
                </a:solidFill>
                <a:latin typeface="Arial Black" panose="020B0A04020102020204" pitchFamily="34" charset="0"/>
              </a:rPr>
              <a:t>2026 Wyoming Workforce Annual Report</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527488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2499" y="1949898"/>
            <a:ext cx="5883324" cy="2735349"/>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Chapter 2: Quarterly Census of 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dirty="0">
                <a:solidFill>
                  <a:schemeClr val="tx1"/>
                </a:solidFill>
                <a:latin typeface="Calibri" panose="020F0502020204030204" pitchFamily="34" charset="0"/>
                <a:cs typeface="Calibri" panose="020F0502020204030204" pitchFamily="34" charset="0"/>
              </a:rPr>
              <a:t>Average Monthly Employment in </a:t>
            </a:r>
            <a:r>
              <a:rPr lang="en-US" sz="2000" dirty="0" smtClean="0">
                <a:solidFill>
                  <a:schemeClr val="tx1"/>
                </a:solidFill>
                <a:latin typeface="Calibri" panose="020F0502020204030204" pitchFamily="34" charset="0"/>
                <a:cs typeface="Calibri" panose="020F0502020204030204" pitchFamily="34" charset="0"/>
              </a:rPr>
              <a:t>Construction </a:t>
            </a:r>
            <a:r>
              <a:rPr lang="en-US" sz="2000" dirty="0">
                <a:solidFill>
                  <a:schemeClr val="tx1"/>
                </a:solidFill>
                <a:latin typeface="Calibri" panose="020F0502020204030204" pitchFamily="34" charset="0"/>
                <a:cs typeface="Calibri" panose="020F0502020204030204" pitchFamily="34" charset="0"/>
              </a:rPr>
              <a:t>in WY, </a:t>
            </a:r>
            <a:r>
              <a:rPr lang="en-US" sz="2000" dirty="0" smtClean="0">
                <a:solidFill>
                  <a:schemeClr val="tx1"/>
                </a:solidFill>
                <a:latin typeface="Calibri" panose="020F0502020204030204" pitchFamily="34" charset="0"/>
                <a:cs typeface="Calibri" panose="020F0502020204030204" pitchFamily="34" charset="0"/>
              </a:rPr>
              <a:t>2015Q1-2025Q4</a:t>
            </a:r>
            <a:endParaRPr lang="en-US" sz="2000" dirty="0">
              <a:solidFill>
                <a:schemeClr val="tx1"/>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7</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rgbClr val="FFFFFF"/>
                </a:solidFill>
                <a:latin typeface="Arial Black" panose="020B0A04020102020204" pitchFamily="34" charset="0"/>
              </a:rPr>
              <a:t>2026 Wyoming Workforce Annual Report</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1329790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Chapter 2: Quarterly Census of Employment and Wages</a:t>
            </a:r>
          </a:p>
          <a:p>
            <a:endParaRPr lang="en-US" sz="2000" dirty="0" smtClean="0">
              <a:latin typeface="Calibri" panose="020F0502020204030204" pitchFamily="34" charset="0"/>
              <a:cs typeface="Calibri" panose="020F0502020204030204" pitchFamily="34" charset="0"/>
            </a:endParaRPr>
          </a:p>
          <a:p>
            <a:pPr marL="114300" indent="0">
              <a:spcAft>
                <a:spcPts val="1200"/>
              </a:spcAft>
            </a:pPr>
            <a:r>
              <a:rPr lang="en-US" sz="2000" b="1" dirty="0" smtClean="0">
                <a:solidFill>
                  <a:srgbClr val="520A06"/>
                </a:solidFill>
                <a:latin typeface="Calibri" panose="020F0502020204030204" pitchFamily="34" charset="0"/>
                <a:cs typeface="Calibri" panose="020F0502020204030204" pitchFamily="34" charset="0"/>
              </a:rPr>
              <a:t>Job Growth by Industry</a:t>
            </a: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Wholesale trade, transportation, &amp; utilities (376, 1.8%)</a:t>
            </a: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Health </a:t>
            </a:r>
            <a:r>
              <a:rPr lang="en-US" sz="2000" dirty="0">
                <a:latin typeface="Calibri" panose="020F0502020204030204" pitchFamily="34" charset="0"/>
                <a:cs typeface="Calibri" panose="020F0502020204030204" pitchFamily="34" charset="0"/>
              </a:rPr>
              <a:t>care &amp; social assistance </a:t>
            </a:r>
            <a:r>
              <a:rPr lang="en-US" sz="2000" dirty="0" smtClean="0">
                <a:latin typeface="Calibri" panose="020F0502020204030204" pitchFamily="34" charset="0"/>
                <a:cs typeface="Calibri" panose="020F0502020204030204" pitchFamily="34" charset="0"/>
              </a:rPr>
              <a:t>(247, </a:t>
            </a:r>
            <a:r>
              <a:rPr lang="en-US" sz="2000" dirty="0">
                <a:latin typeface="Calibri" panose="020F0502020204030204" pitchFamily="34" charset="0"/>
                <a:cs typeface="Calibri" panose="020F0502020204030204" pitchFamily="34" charset="0"/>
              </a:rPr>
              <a:t>or </a:t>
            </a:r>
            <a:r>
              <a:rPr lang="en-US" sz="2000" dirty="0" smtClean="0">
                <a:latin typeface="Calibri" panose="020F0502020204030204" pitchFamily="34" charset="0"/>
                <a:cs typeface="Calibri" panose="020F0502020204030204" pitchFamily="34" charset="0"/>
              </a:rPr>
              <a:t>0.9%)</a:t>
            </a: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Other services, except public administration (126, </a:t>
            </a:r>
            <a:r>
              <a:rPr lang="en-US" sz="2000" dirty="0">
                <a:latin typeface="Calibri" panose="020F0502020204030204" pitchFamily="34" charset="0"/>
                <a:cs typeface="Calibri" panose="020F0502020204030204" pitchFamily="34" charset="0"/>
              </a:rPr>
              <a:t>or 1.7</a:t>
            </a:r>
            <a:r>
              <a:rPr lang="en-US" sz="2000" dirty="0" smtClean="0">
                <a:latin typeface="Calibri" panose="020F0502020204030204" pitchFamily="34" charset="0"/>
                <a:cs typeface="Calibri" panose="020F0502020204030204" pitchFamily="34" charset="0"/>
              </a:rPr>
              <a:t>%) </a:t>
            </a:r>
            <a:endParaRPr lang="en-US" sz="2000" dirty="0">
              <a:solidFill>
                <a:srgbClr val="FF0000"/>
              </a:solidFill>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8</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rgbClr val="FFFFFF"/>
                </a:solidFill>
                <a:latin typeface="Arial Black" panose="020B0A04020102020204" pitchFamily="34" charset="0"/>
              </a:rPr>
              <a:t>2026 Wyoming Workforce Annual Report</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187982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rgbClr val="0D2C36"/>
                </a:solidFill>
                <a:latin typeface="Calibri" panose="020F0502020204030204" pitchFamily="34" charset="0"/>
                <a:cs typeface="Calibri" panose="020F0502020204030204" pitchFamily="34" charset="0"/>
              </a:rPr>
              <a:t>Chapter 4: Local Area Unemployment Statistics</a:t>
            </a:r>
          </a:p>
          <a:p>
            <a:endParaRPr lang="en-US" sz="2000" dirty="0" smtClean="0">
              <a:latin typeface="Calibri" panose="020F0502020204030204" pitchFamily="34" charset="0"/>
              <a:cs typeface="Calibri" panose="020F0502020204030204" pitchFamily="34" charset="0"/>
            </a:endParaRP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Labor Force: 289,017</a:t>
            </a: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Employed: 279,302</a:t>
            </a: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Unemployed: 9,715</a:t>
            </a:r>
          </a:p>
          <a:p>
            <a:pPr marL="571500" indent="-457200" algn="l">
              <a:spcAft>
                <a:spcPts val="1200"/>
              </a:spcAft>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Unemployment Rate: 3.4%</a:t>
            </a:r>
            <a:endParaRPr lang="en-US" sz="2000" dirty="0">
              <a:cs typeface="Calibri" panose="020F0502020204030204" pitchFamily="34" charset="0"/>
            </a:endParaRPr>
          </a:p>
        </p:txBody>
      </p:sp>
      <p:sp>
        <p:nvSpPr>
          <p:cNvPr id="4" name="Slide Number Placeholder 3"/>
          <p:cNvSpPr>
            <a:spLocks noGrp="1"/>
          </p:cNvSpPr>
          <p:nvPr>
            <p:ph type="sldNum" sz="quarter" idx="4294967295"/>
          </p:nvPr>
        </p:nvSpPr>
        <p:spPr>
          <a:xfrm>
            <a:off x="6457950" y="4756165"/>
            <a:ext cx="2057400" cy="273844"/>
          </a:xfrm>
        </p:spPr>
        <p:txBody>
          <a:bodyPr>
            <a:normAutofit fontScale="70000" lnSpcReduction="20000"/>
          </a:bodyPr>
          <a:lstStyle/>
          <a:p>
            <a:pPr algn="r"/>
            <a:fld id="{7F2FE7D5-474F-4CA0-A5E5-6050FB7526D4}" type="slidenum">
              <a:rPr lang="en-US" smtClean="0"/>
              <a:pPr algn="r"/>
              <a:t>9</a:t>
            </a:fld>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rgbClr val="FFFFFF"/>
                </a:solidFill>
                <a:latin typeface="Arial Black" panose="020B0A04020102020204" pitchFamily="34" charset="0"/>
              </a:rPr>
              <a:t>2026 Wyoming Workforce Annual Report</a:t>
            </a:r>
            <a:endParaRPr lang="en-US" sz="3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460050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DWS Modern">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WS_Template" id="{63736C03-8959-402B-8937-13EEC2418464}" vid="{EE06DDB6-2D06-4438-AD63-DF028B7C42F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8401</TotalTime>
  <Words>5249</Words>
  <Application>Microsoft Office PowerPoint</Application>
  <PresentationFormat>On-screen Show (16:9)</PresentationFormat>
  <Paragraphs>600</Paragraphs>
  <Slides>39</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Libre Franklin</vt:lpstr>
      <vt:lpstr>Arial Black</vt:lpstr>
      <vt:lpstr>Arial</vt:lpstr>
      <vt:lpstr>Calibri</vt:lpstr>
      <vt:lpstr>Libre Franklin Medium</vt:lpstr>
      <vt:lpstr>DWS Modern</vt:lpstr>
      <vt:lpstr>Inside the 2026 Wyoming Workforce Annual Report</vt:lpstr>
      <vt:lpstr>2026 Wyoming Workforce Annual Report</vt:lpstr>
      <vt:lpstr>2026 Wyoming Workforce Annual Report</vt:lpstr>
      <vt:lpstr>2026 Wyoming Workforce Annual Report</vt:lpstr>
      <vt:lpstr>2026 Wyoming Workforce Annual Report</vt:lpstr>
      <vt:lpstr>2026 Wyoming Workforce Annual Report</vt:lpstr>
      <vt:lpstr>2026 Wyoming Workforce Annual Report</vt:lpstr>
      <vt:lpstr>2026 Wyoming Workforce Annual Report</vt:lpstr>
      <vt:lpstr>2026 Wyoming Workforce Annual Report</vt:lpstr>
      <vt:lpstr>2026 Wyoming Workforce Annual Report</vt:lpstr>
      <vt:lpstr>2026 Wyoming Workforce Annual Report</vt:lpstr>
      <vt:lpstr>2026 Wyoming Workforce Annual Report</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lpstr>Leisure &amp; Hospitality in Wyoming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DWS Modern Slides</dc:title>
  <dc:creator>Michael J. Moore</dc:creator>
  <cp:lastModifiedBy>Michael J. Moore</cp:lastModifiedBy>
  <cp:revision>245</cp:revision>
  <cp:lastPrinted>2026-08-20T15:02:34Z</cp:lastPrinted>
  <dcterms:modified xsi:type="dcterms:W3CDTF">2026-08-20T16:33:59Z</dcterms:modified>
</cp:coreProperties>
</file>