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3"/>
  </p:notesMasterIdLst>
  <p:handoutMasterIdLst>
    <p:handoutMasterId r:id="rId44"/>
  </p:handoutMasterIdLst>
  <p:sldIdLst>
    <p:sldId id="256" r:id="rId2"/>
    <p:sldId id="307" r:id="rId3"/>
    <p:sldId id="367" r:id="rId4"/>
    <p:sldId id="400" r:id="rId5"/>
    <p:sldId id="317" r:id="rId6"/>
    <p:sldId id="405" r:id="rId7"/>
    <p:sldId id="406" r:id="rId8"/>
    <p:sldId id="438" r:id="rId9"/>
    <p:sldId id="407" r:id="rId10"/>
    <p:sldId id="408" r:id="rId11"/>
    <p:sldId id="409" r:id="rId12"/>
    <p:sldId id="410" r:id="rId13"/>
    <p:sldId id="411" r:id="rId14"/>
    <p:sldId id="380" r:id="rId15"/>
    <p:sldId id="412" r:id="rId16"/>
    <p:sldId id="414" r:id="rId17"/>
    <p:sldId id="413" r:id="rId18"/>
    <p:sldId id="415" r:id="rId19"/>
    <p:sldId id="416" r:id="rId20"/>
    <p:sldId id="417" r:id="rId21"/>
    <p:sldId id="418" r:id="rId22"/>
    <p:sldId id="437" r:id="rId23"/>
    <p:sldId id="419" r:id="rId24"/>
    <p:sldId id="420" r:id="rId25"/>
    <p:sldId id="421" r:id="rId26"/>
    <p:sldId id="422" r:id="rId27"/>
    <p:sldId id="423" r:id="rId28"/>
    <p:sldId id="439" r:id="rId29"/>
    <p:sldId id="424" r:id="rId30"/>
    <p:sldId id="440" r:id="rId31"/>
    <p:sldId id="425" r:id="rId32"/>
    <p:sldId id="426" r:id="rId33"/>
    <p:sldId id="428" r:id="rId34"/>
    <p:sldId id="429" r:id="rId35"/>
    <p:sldId id="430" r:id="rId36"/>
    <p:sldId id="431" r:id="rId37"/>
    <p:sldId id="432" r:id="rId38"/>
    <p:sldId id="433" r:id="rId39"/>
    <p:sldId id="435" r:id="rId40"/>
    <p:sldId id="436" r:id="rId41"/>
    <p:sldId id="337" r:id="rId42"/>
  </p:sldIdLst>
  <p:sldSz cx="9144000" cy="5143500" type="screen16x9"/>
  <p:notesSz cx="7315200" cy="9601200"/>
  <p:embeddedFontLst>
    <p:embeddedFont>
      <p:font typeface="Libre Franklin Medium"/>
      <p:regular r:id="rId45"/>
      <p:bold r:id="rId46"/>
      <p:italic r:id="rId47"/>
      <p:boldItalic r:id="rId48"/>
    </p:embeddedFont>
    <p:embeddedFont>
      <p:font typeface="Calibri" panose="020F0502020204030204" pitchFamily="34" charset="0"/>
      <p:regular r:id="rId49"/>
      <p:bold r:id="rId50"/>
      <p:italic r:id="rId51"/>
      <p:boldItalic r:id="rId52"/>
    </p:embeddedFont>
    <p:embeddedFont>
      <p:font typeface="Libre Franklin"/>
      <p:regular r:id="rId53"/>
      <p:bold r:id="rId54"/>
      <p:italic r:id="rId55"/>
      <p:boldItalic r:id="rId56"/>
    </p:embeddedFont>
    <p:embeddedFont>
      <p:font typeface="Arial Black" panose="020B0A04020102020204" pitchFamily="34" charset="0"/>
      <p:bold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2C36"/>
    <a:srgbClr val="520A06"/>
    <a:srgbClr val="DBD9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306" autoAdjust="0"/>
  </p:normalViewPr>
  <p:slideViewPr>
    <p:cSldViewPr snapToGrid="0">
      <p:cViewPr varScale="1">
        <p:scale>
          <a:sx n="148" d="100"/>
          <a:sy n="148" d="100"/>
        </p:scale>
        <p:origin x="53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handoutMaster" Target="handoutMasters/handoutMaster1.xml"/><Relationship Id="rId52" Type="http://schemas.openxmlformats.org/officeDocument/2006/relationships/font" Target="fonts/font8.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0E044284-E7B3-47CF-8230-10DEFB34BB2C}" type="datetimeFigureOut">
              <a:rPr lang="en-US" smtClean="0"/>
              <a:t>9/4/2026</a:t>
            </a:fld>
            <a:endParaRPr lang="en-US"/>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DB184FF6-49E2-43DD-A26D-37F1A608DB04}" type="slidenum">
              <a:rPr lang="en-US" smtClean="0"/>
              <a:t>‹#›</a:t>
            </a:fld>
            <a:endParaRPr lang="en-US"/>
          </a:p>
        </p:txBody>
      </p:sp>
    </p:spTree>
    <p:extLst>
      <p:ext uri="{BB962C8B-B14F-4D97-AF65-F5344CB8AC3E}">
        <p14:creationId xmlns:p14="http://schemas.microsoft.com/office/powerpoint/2010/main" val="10375608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19138"/>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1"/>
            <a:ext cx="5852160" cy="4320540"/>
          </a:xfrm>
          <a:prstGeom prst="rect">
            <a:avLst/>
          </a:prstGeom>
          <a:noFill/>
          <a:ln>
            <a:noFill/>
          </a:ln>
        </p:spPr>
        <p:txBody>
          <a:bodyPr spcFirstLastPara="1" wrap="square" lIns="95684" tIns="95684" rIns="95684" bIns="95684"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457200" y="719138"/>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731520" y="4560571"/>
            <a:ext cx="5852160" cy="4320540"/>
          </a:xfrm>
          <a:prstGeom prst="rect">
            <a:avLst/>
          </a:prstGeom>
        </p:spPr>
        <p:txBody>
          <a:bodyPr spcFirstLastPara="1" wrap="square" lIns="95684" tIns="95684" rIns="95684" bIns="95684" anchor="t" anchorCtr="0">
            <a:noAutofit/>
          </a:bodyPr>
          <a:lstStyle/>
          <a:p>
            <a:pPr marL="0" indent="0">
              <a:buNone/>
            </a:pPr>
            <a:r>
              <a:rPr lang="en-US" dirty="0" smtClean="0"/>
              <a:t>Good</a:t>
            </a:r>
            <a:r>
              <a:rPr lang="en-US" baseline="0" dirty="0" smtClean="0"/>
              <a:t> afternoon, my name is Michael Moore and I am the research supervisor for R&amp;P. </a:t>
            </a:r>
          </a:p>
          <a:p>
            <a:pPr marL="0" indent="0">
              <a:buNone/>
            </a:pPr>
            <a:endParaRPr lang="en-US" baseline="0" dirty="0" smtClean="0"/>
          </a:p>
          <a:p>
            <a:pPr marL="0" indent="0">
              <a:buNone/>
            </a:pPr>
            <a:r>
              <a:rPr lang="en-US" baseline="0" dirty="0" smtClean="0"/>
              <a:t>Thank you for giving me the time today to talk to you a little bit about R&amp;P’s part in the WIOA state plan two-year revisions. Just as a reminder, WIOA stands for Workforce Innovation and Opportunity Act. </a:t>
            </a:r>
          </a:p>
          <a:p>
            <a:pPr marL="0" indent="0">
              <a:buNone/>
            </a:pPr>
            <a:endParaRPr lang="en-US" baseline="0" dirty="0" smtClean="0"/>
          </a:p>
          <a:p>
            <a:pPr marL="0" indent="0">
              <a:buNone/>
            </a:pPr>
            <a:r>
              <a:rPr lang="en-US" baseline="0" dirty="0" smtClean="0"/>
              <a:t>Please keep in mind that at the time we put this plan together, much of the most recent data we had was through 2024. </a:t>
            </a:r>
          </a:p>
          <a:p>
            <a:pPr marL="0" indent="0">
              <a:buNone/>
            </a:pPr>
            <a:endParaRPr lang="en-US" baseline="0" dirty="0" smtClean="0"/>
          </a:p>
          <a:p>
            <a:pPr marL="0" indent="0">
              <a:buNone/>
            </a:pPr>
            <a:r>
              <a:rPr lang="en-US" baseline="0" dirty="0" smtClean="0"/>
              <a:t>The 2026 Wyoming Workforce Annual Report is being reviewed by our editorial committee right now and will be sent to the council for reviews within the next week. That report will have more current data through 2025 and into early 2026. </a:t>
            </a:r>
          </a:p>
          <a:p>
            <a:pPr marL="0" indent="0">
              <a:buNone/>
            </a:pPr>
            <a:endParaRPr lang="en-US" baseline="0" dirty="0" smtClean="0"/>
          </a:p>
          <a:p>
            <a:pPr marL="0" indent="0">
              <a:buNone/>
            </a:pPr>
            <a:r>
              <a:rPr lang="en-US" baseline="0" dirty="0" smtClean="0"/>
              <a:t>The annual report will be published in June, and I will be back here in the fall to provide the council with an overview.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identify </a:t>
            </a:r>
            <a:r>
              <a:rPr lang="en-US" b="1" dirty="0" smtClean="0"/>
              <a:t>emerging</a:t>
            </a:r>
            <a:r>
              <a:rPr lang="en-US" dirty="0" smtClean="0"/>
              <a:t> demand industries as required by the WIOA plan, we found the 10 industry</a:t>
            </a:r>
            <a:r>
              <a:rPr lang="en-US" baseline="0" dirty="0" smtClean="0"/>
              <a:t> subsectors with the greatest projected growth from 2022 to 2032, based on our most recent long-term industry projections. </a:t>
            </a:r>
          </a:p>
          <a:p>
            <a:endParaRPr lang="en-US" baseline="0" dirty="0" smtClean="0"/>
          </a:p>
          <a:p>
            <a:r>
              <a:rPr lang="en-US" baseline="0" dirty="0" smtClean="0"/>
              <a:t>This slide shows the top 5 industry subsectors with the greatest projected growth from 2022 to 2032. </a:t>
            </a:r>
          </a:p>
          <a:p>
            <a:endParaRPr lang="en-US" baseline="0" dirty="0" smtClean="0"/>
          </a:p>
          <a:p>
            <a:r>
              <a:rPr lang="en-US" baseline="0" dirty="0" smtClean="0"/>
              <a:t> These include specialty trade contractors with 2,714 new openings during the 10-year period, an increase of 22.9%</a:t>
            </a:r>
          </a:p>
          <a:p>
            <a:endParaRPr lang="en-US" baseline="0" dirty="0" smtClean="0"/>
          </a:p>
          <a:p>
            <a:r>
              <a:rPr lang="en-US" baseline="0" dirty="0" smtClean="0"/>
              <a:t>Heavy &amp; civil engineering construction with 752 new jobs, or 15.3%</a:t>
            </a:r>
          </a:p>
          <a:p>
            <a:endParaRPr lang="en-US" baseline="0" dirty="0" smtClean="0"/>
          </a:p>
          <a:p>
            <a:r>
              <a:rPr lang="en-US" baseline="0" dirty="0" smtClean="0"/>
              <a:t>And support activities for mining, with 641 new jobs, or 9.9%</a:t>
            </a:r>
          </a:p>
          <a:p>
            <a:endParaRPr lang="en-US" baseline="0" dirty="0" smtClean="0"/>
          </a:p>
          <a:p>
            <a:r>
              <a:rPr lang="en-US" baseline="0" dirty="0" smtClean="0"/>
              <a:t>Also I just thought I would mention that we will have new long-term projections for 2024 to 2034 available this summer. </a:t>
            </a:r>
            <a:endParaRPr lang="en-US" dirty="0" smtClean="0"/>
          </a:p>
          <a:p>
            <a:endParaRPr lang="en-US" dirty="0" smtClean="0"/>
          </a:p>
          <a:p>
            <a:endParaRPr lang="en-US" dirty="0" smtClean="0"/>
          </a:p>
        </p:txBody>
      </p:sp>
    </p:spTree>
    <p:extLst>
      <p:ext uri="{BB962C8B-B14F-4D97-AF65-F5344CB8AC3E}">
        <p14:creationId xmlns:p14="http://schemas.microsoft.com/office/powerpoint/2010/main" val="1777620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part</a:t>
            </a:r>
            <a:r>
              <a:rPr lang="en-US" baseline="0" dirty="0" smtClean="0"/>
              <a:t> of the WIOA plan we were also tasked with identifying demand occupations. </a:t>
            </a:r>
          </a:p>
          <a:p>
            <a:endParaRPr lang="en-US" baseline="0" dirty="0" smtClean="0"/>
          </a:p>
          <a:p>
            <a:r>
              <a:rPr lang="en-US" baseline="0" dirty="0" smtClean="0"/>
              <a:t>For that we used the in-demand occupations list that the Wyoming Workforce Development Council approved last year. </a:t>
            </a:r>
          </a:p>
          <a:p>
            <a:endParaRPr lang="en-US" baseline="0" dirty="0" smtClean="0"/>
          </a:p>
          <a:p>
            <a:r>
              <a:rPr lang="en-US" baseline="0" dirty="0" smtClean="0"/>
              <a:t>As an reminder, occupations on this list had at least 50 projected total openings from 2022-2032, and an average hourly wage of at least $25.00. </a:t>
            </a:r>
          </a:p>
          <a:p>
            <a:endParaRPr lang="en-US" baseline="0" dirty="0" smtClean="0"/>
          </a:p>
          <a:p>
            <a:r>
              <a:rPr lang="en-US" baseline="0" dirty="0" smtClean="0"/>
              <a:t>There were 62 occupations that met these criteria. </a:t>
            </a:r>
          </a:p>
          <a:p>
            <a:pPr marL="158750" indent="0">
              <a:buNone/>
            </a:pPr>
            <a:endParaRPr lang="en-US" baseline="0" dirty="0" smtClean="0"/>
          </a:p>
          <a:p>
            <a:endParaRPr lang="en-US" baseline="0" dirty="0" smtClean="0"/>
          </a:p>
          <a:p>
            <a:endParaRPr lang="en-US" dirty="0" smtClean="0"/>
          </a:p>
        </p:txBody>
      </p:sp>
    </p:spTree>
    <p:extLst>
      <p:ext uri="{BB962C8B-B14F-4D97-AF65-F5344CB8AC3E}">
        <p14:creationId xmlns:p14="http://schemas.microsoft.com/office/powerpoint/2010/main" val="4274374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There were a wide variety of occupations that met</a:t>
            </a:r>
            <a:r>
              <a:rPr lang="en-US" baseline="0" dirty="0" smtClean="0"/>
              <a:t> these criteria. The top 5 were:</a:t>
            </a:r>
          </a:p>
          <a:p>
            <a:r>
              <a:rPr lang="en-US" baseline="0" dirty="0" smtClean="0"/>
              <a:t>Heavy &amp; tractor-trailer truck drivers, with 862 total projected openings and an average hourly wage of $29.15</a:t>
            </a:r>
          </a:p>
          <a:p>
            <a:r>
              <a:rPr lang="en-US" baseline="0" dirty="0" smtClean="0"/>
              <a:t>General &amp; operations managers, 741 and $56.87</a:t>
            </a:r>
          </a:p>
          <a:p>
            <a:r>
              <a:rPr lang="en-US" baseline="0" dirty="0" smtClean="0"/>
              <a:t>Operating Engineers &amp; Other Construction Equipment Operators, 361 and $30.68</a:t>
            </a:r>
          </a:p>
          <a:p>
            <a:r>
              <a:rPr lang="en-US" baseline="0" dirty="0" smtClean="0"/>
              <a:t>Registered nurses, 354, $40.82</a:t>
            </a:r>
          </a:p>
          <a:p>
            <a:r>
              <a:rPr lang="en-US" baseline="0" dirty="0" smtClean="0"/>
              <a:t>Carpenters, 342, $26.79</a:t>
            </a:r>
          </a:p>
          <a:p>
            <a:endParaRPr lang="en-US" baseline="0" dirty="0" smtClean="0"/>
          </a:p>
          <a:p>
            <a:endParaRPr lang="en-US" dirty="0" smtClean="0"/>
          </a:p>
        </p:txBody>
      </p:sp>
    </p:spTree>
    <p:extLst>
      <p:ext uri="{BB962C8B-B14F-4D97-AF65-F5344CB8AC3E}">
        <p14:creationId xmlns:p14="http://schemas.microsoft.com/office/powerpoint/2010/main" val="545347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a:headEnd/>
            <a:tailEnd/>
          </a:ln>
        </p:spPr>
      </p:sp>
      <p:sp>
        <p:nvSpPr>
          <p:cNvPr id="68611" name="Notes Placeholder 2"/>
          <p:cNvSpPr txBox="1">
            <a:spLocks noGrp="1"/>
          </p:cNvSpPr>
          <p:nvPr>
            <p:ph type="body" idx="1"/>
          </p:nvPr>
        </p:nvSpPr>
        <p:spPr>
          <a:ln/>
        </p:spPr>
        <p:txBody>
          <a:bodyPr/>
          <a:lstStyle/>
          <a:p>
            <a:pPr eaLnBrk="1" hangingPunct="1">
              <a:buSzPts val="1100"/>
              <a:buFont typeface="Arial" panose="020B0604020202020204" pitchFamily="34" charset="0"/>
              <a:buChar char="●"/>
            </a:pPr>
            <a:r>
              <a:rPr lang="en-US" altLang="en-US" sz="1200" dirty="0" smtClean="0">
                <a:latin typeface="Arial" panose="020B0604020202020204" pitchFamily="34" charset="0"/>
                <a:cs typeface="Arial" panose="020B0604020202020204" pitchFamily="34" charset="0"/>
              </a:rPr>
              <a:t>The second part of R&amp;P’s narrative for the WIOA state plan focused on a workforce analysis. </a:t>
            </a:r>
            <a:endParaRPr lang="en-US" altLang="en-US" sz="1200"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endParaRPr lang="en-US" altLang="en-US"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4536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figure shows</a:t>
            </a:r>
            <a:r>
              <a:rPr lang="en-US" baseline="0" dirty="0" smtClean="0"/>
              <a:t> Wyoming’s population and the number of persons working in Wyoming from 2000 to 2024. </a:t>
            </a:r>
            <a:endParaRPr lang="en-US" dirty="0" smtClean="0"/>
          </a:p>
          <a:p>
            <a:endParaRPr lang="en-US" dirty="0" smtClean="0"/>
          </a:p>
          <a:p>
            <a:r>
              <a:rPr lang="en-US" dirty="0" smtClean="0"/>
              <a:t>Population peaked at 587,618 in 2024, which you can see in the blue line. </a:t>
            </a:r>
          </a:p>
          <a:p>
            <a:endParaRPr lang="en-US" dirty="0" smtClean="0"/>
          </a:p>
          <a:p>
            <a:r>
              <a:rPr lang="en-US" dirty="0" smtClean="0"/>
              <a:t>Persons</a:t>
            </a:r>
            <a:r>
              <a:rPr lang="en-US" baseline="0" dirty="0" smtClean="0"/>
              <a:t> working was highest at 381,090 in 2008, which is re red line. </a:t>
            </a:r>
          </a:p>
          <a:p>
            <a:endParaRPr lang="en-US" baseline="0" dirty="0" smtClean="0"/>
          </a:p>
          <a:p>
            <a:r>
              <a:rPr lang="en-US" baseline="0" dirty="0" smtClean="0"/>
              <a:t>The three shaded areas again represent periods of economic downturn. </a:t>
            </a:r>
          </a:p>
          <a:p>
            <a:endParaRPr lang="en-US" baseline="0" dirty="0" smtClean="0"/>
          </a:p>
          <a:p>
            <a:r>
              <a:rPr lang="en-US" baseline="0" dirty="0" smtClean="0"/>
              <a:t>You can see the ups and downs, especially with regard to the number of persons working. </a:t>
            </a:r>
          </a:p>
          <a:p>
            <a:endParaRPr lang="en-US" baseline="0" dirty="0" smtClean="0"/>
          </a:p>
          <a:p>
            <a:r>
              <a:rPr lang="en-US" baseline="0" dirty="0" smtClean="0"/>
              <a:t>Since the pandemic, we’ve seen slow, steady growth in both population and the number of persons working. </a:t>
            </a:r>
            <a:endParaRPr lang="en-US" dirty="0" smtClean="0"/>
          </a:p>
          <a:p>
            <a:endParaRPr lang="en-US" baseline="0" dirty="0" smtClean="0"/>
          </a:p>
          <a:p>
            <a:endParaRPr lang="en-US" baseline="0" dirty="0" smtClean="0"/>
          </a:p>
        </p:txBody>
      </p:sp>
    </p:spTree>
    <p:extLst>
      <p:ext uri="{BB962C8B-B14F-4D97-AF65-F5344CB8AC3E}">
        <p14:creationId xmlns:p14="http://schemas.microsoft.com/office/powerpoint/2010/main" val="899232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data from the U.S. Census Bureau’s American</a:t>
            </a:r>
            <a:r>
              <a:rPr lang="en-US" baseline="0" dirty="0" smtClean="0"/>
              <a:t> Community Survey, we looked at individuals with barriers to employment. </a:t>
            </a:r>
          </a:p>
          <a:p>
            <a:endParaRPr lang="en-US" baseline="0" dirty="0" smtClean="0"/>
          </a:p>
          <a:p>
            <a:r>
              <a:rPr lang="en-US" baseline="0" dirty="0" smtClean="0"/>
              <a:t>These include things like individuals living in poverty, American Indians, individuals with a disability, English proficiency, youth, and more. </a:t>
            </a:r>
          </a:p>
          <a:p>
            <a:endParaRPr lang="en-US" baseline="0" dirty="0" smtClean="0"/>
          </a:p>
          <a:p>
            <a:endParaRPr lang="en-US" dirty="0" smtClean="0"/>
          </a:p>
        </p:txBody>
      </p:sp>
    </p:spTree>
    <p:extLst>
      <p:ext uri="{BB962C8B-B14F-4D97-AF65-F5344CB8AC3E}">
        <p14:creationId xmlns:p14="http://schemas.microsoft.com/office/powerpoint/2010/main" val="2777092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begin with when</a:t>
            </a:r>
            <a:r>
              <a:rPr lang="en-US" baseline="0" dirty="0" smtClean="0"/>
              <a:t> talking about individuals with barriers to employment, we’ll start with individuals living in poverty. </a:t>
            </a:r>
          </a:p>
          <a:p>
            <a:endParaRPr lang="en-US" baseline="0" dirty="0" smtClean="0"/>
          </a:p>
          <a:p>
            <a:r>
              <a:rPr lang="en-US" baseline="0" dirty="0" smtClean="0"/>
              <a:t>In 2025, the poverty threshold for an individual living in Wyoming was $15,650, or $32,150 for a family of four.</a:t>
            </a:r>
          </a:p>
          <a:p>
            <a:endParaRPr lang="en-US" baseline="0" dirty="0" smtClean="0"/>
          </a:p>
          <a:p>
            <a:r>
              <a:rPr lang="en-US" baseline="0" dirty="0" smtClean="0"/>
              <a:t>The ACS provides data at the 100%, 130%, and 160% of the poverty level. </a:t>
            </a:r>
          </a:p>
          <a:p>
            <a:endParaRPr lang="en-US" baseline="0" dirty="0" smtClean="0"/>
          </a:p>
          <a:p>
            <a:r>
              <a:rPr lang="en-US" baseline="0" dirty="0" smtClean="0"/>
              <a:t>Our tables also include sex and age.</a:t>
            </a:r>
          </a:p>
          <a:p>
            <a:endParaRPr lang="en-US" baseline="0" dirty="0" smtClean="0"/>
          </a:p>
          <a:p>
            <a:endParaRPr lang="en-US" dirty="0" smtClean="0"/>
          </a:p>
        </p:txBody>
      </p:sp>
    </p:spTree>
    <p:extLst>
      <p:ext uri="{BB962C8B-B14F-4D97-AF65-F5344CB8AC3E}">
        <p14:creationId xmlns:p14="http://schemas.microsoft.com/office/powerpoint/2010/main" val="2510589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2023, 70,618 people in Wyoming were at or below the poverty level, or 12.2% of the population</a:t>
            </a:r>
          </a:p>
          <a:p>
            <a:endParaRPr lang="en-US" dirty="0" smtClean="0"/>
          </a:p>
          <a:p>
            <a:r>
              <a:rPr lang="en-US" dirty="0" smtClean="0"/>
              <a:t>95,434 (or 16.5%) were at or below 130% of the poverty level</a:t>
            </a:r>
          </a:p>
          <a:p>
            <a:endParaRPr lang="en-US" dirty="0" smtClean="0"/>
          </a:p>
          <a:p>
            <a:r>
              <a:rPr lang="en-US" dirty="0" smtClean="0"/>
              <a:t>And 122,216 (or 21.1%) were at or below 160% of the poverty level</a:t>
            </a:r>
          </a:p>
          <a:p>
            <a:endParaRPr lang="en-US" baseline="0" dirty="0" smtClean="0"/>
          </a:p>
        </p:txBody>
      </p:sp>
    </p:spTree>
    <p:extLst>
      <p:ext uri="{BB962C8B-B14F-4D97-AF65-F5344CB8AC3E}">
        <p14:creationId xmlns:p14="http://schemas.microsoft.com/office/powerpoint/2010/main" val="3985577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Looking at American</a:t>
            </a:r>
            <a:r>
              <a:rPr lang="en-US" baseline="0" dirty="0" smtClean="0"/>
              <a:t> Indian or Alaska Natives, there were 12,397 of those individuals in Wyoming in 2023, 2.4% of the state’s total population</a:t>
            </a:r>
          </a:p>
          <a:p>
            <a:endParaRPr lang="en-US" baseline="0" dirty="0" smtClean="0"/>
          </a:p>
          <a:p>
            <a:r>
              <a:rPr lang="en-US" baseline="0" dirty="0" smtClean="0"/>
              <a:t>Almost one in three (31.2%) were younger than 18</a:t>
            </a:r>
          </a:p>
          <a:p>
            <a:endParaRPr lang="en-US" baseline="0" dirty="0" smtClean="0"/>
          </a:p>
          <a:p>
            <a:r>
              <a:rPr lang="en-US" baseline="0" dirty="0" smtClean="0"/>
              <a:t>1 in 5 of those were in Fremont County</a:t>
            </a:r>
          </a:p>
          <a:p>
            <a:endParaRPr lang="en-US" baseline="0" dirty="0" smtClean="0"/>
          </a:p>
          <a:p>
            <a:r>
              <a:rPr lang="en-US" baseline="0" dirty="0" smtClean="0"/>
              <a:t>And of those ages 16 or older, 41.3% were not in the labor force in 2023</a:t>
            </a:r>
            <a:endParaRPr lang="en-US" dirty="0" smtClean="0"/>
          </a:p>
        </p:txBody>
      </p:sp>
    </p:spTree>
    <p:extLst>
      <p:ext uri="{BB962C8B-B14F-4D97-AF65-F5344CB8AC3E}">
        <p14:creationId xmlns:p14="http://schemas.microsoft.com/office/powerpoint/2010/main" val="1351802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2023, Wyoming had an estimated 40,913 veterans living in the state. </a:t>
            </a:r>
          </a:p>
          <a:p>
            <a:endParaRPr lang="en-US" dirty="0" smtClean="0"/>
          </a:p>
          <a:p>
            <a:r>
              <a:rPr lang="en-US" dirty="0" smtClean="0"/>
              <a:t>The U.S. Census Bureau defines </a:t>
            </a:r>
            <a:r>
              <a:rPr lang="en-US" i="1" dirty="0" smtClean="0"/>
              <a:t>veterans</a:t>
            </a:r>
            <a:r>
              <a:rPr lang="en-US" dirty="0" smtClean="0"/>
              <a:t> as individuals who served in any branch of the United States military during a time of war or peace, for any length of time, at home or abroad. This includes active duty individuals. </a:t>
            </a:r>
          </a:p>
          <a:p>
            <a:endParaRPr lang="en-US" dirty="0" smtClean="0"/>
          </a:p>
          <a:p>
            <a:r>
              <a:rPr lang="en-US" dirty="0" smtClean="0"/>
              <a:t>Nearly half of those were age 65+. </a:t>
            </a:r>
          </a:p>
          <a:p>
            <a:endParaRPr lang="en-US" dirty="0" smtClean="0"/>
          </a:p>
          <a:p>
            <a:r>
              <a:rPr lang="en-US" dirty="0" smtClean="0"/>
              <a:t>16.9% were 55-64, and it kind of goes down from there. 14.3% of veterans were ages 45-54,</a:t>
            </a:r>
            <a:r>
              <a:rPr lang="en-US" baseline="0" dirty="0" smtClean="0"/>
              <a:t> 10.1% were ages 35-44, and 8.2% were ages 25-34. </a:t>
            </a:r>
            <a:endParaRPr lang="en-US" dirty="0" smtClean="0"/>
          </a:p>
          <a:p>
            <a:endParaRPr lang="en-US" dirty="0" smtClean="0"/>
          </a:p>
          <a:p>
            <a:r>
              <a:rPr lang="en-US" dirty="0" smtClean="0"/>
              <a:t>The small blue slice at</a:t>
            </a:r>
            <a:r>
              <a:rPr lang="en-US" baseline="0" dirty="0" smtClean="0"/>
              <a:t> the top represents individuals younger than 25, who made up just 1.2% of all veterans in Wyoming. </a:t>
            </a:r>
          </a:p>
          <a:p>
            <a:endParaRPr lang="en-US" baseline="0" dirty="0" smtClean="0"/>
          </a:p>
          <a:p>
            <a:r>
              <a:rPr lang="en-US" baseline="0" dirty="0" smtClean="0"/>
              <a:t>The WIOA report also includes some discussion about veterans with different levels of disability, and 26.8% of all veterans had some level of disability. </a:t>
            </a:r>
            <a:endParaRPr lang="en-US" dirty="0" smtClean="0"/>
          </a:p>
          <a:p>
            <a:endParaRPr lang="en-US" baseline="0" dirty="0" smtClean="0"/>
          </a:p>
        </p:txBody>
      </p:sp>
    </p:spTree>
    <p:extLst>
      <p:ext uri="{BB962C8B-B14F-4D97-AF65-F5344CB8AC3E}">
        <p14:creationId xmlns:p14="http://schemas.microsoft.com/office/powerpoint/2010/main" val="1893445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a little bit about Research &amp; Planning to get us started. </a:t>
            </a:r>
          </a:p>
          <a:p>
            <a:endParaRPr lang="en-US" dirty="0" smtClean="0"/>
          </a:p>
          <a:p>
            <a:r>
              <a:rPr lang="en-US" dirty="0" smtClean="0"/>
              <a:t>R&amp;P is an exclusively statistical entity within DWS. </a:t>
            </a:r>
          </a:p>
          <a:p>
            <a:endParaRPr lang="en-US" dirty="0" smtClean="0"/>
          </a:p>
          <a:p>
            <a:r>
              <a:rPr lang="en-US" dirty="0" smtClean="0"/>
              <a:t>We collect, analyze</a:t>
            </a:r>
            <a:r>
              <a:rPr lang="en-US" baseline="0" dirty="0" smtClean="0"/>
              <a:t> and publish timely labor market information (LMI) data. </a:t>
            </a:r>
          </a:p>
          <a:p>
            <a:endParaRPr lang="en-US" baseline="0" dirty="0" smtClean="0"/>
          </a:p>
          <a:p>
            <a:r>
              <a:rPr lang="en-US" baseline="0" dirty="0" smtClean="0"/>
              <a:t>We provide this information to the public, legislators, educators, training providers, the media, and more. </a:t>
            </a:r>
            <a:endParaRPr lang="en-US" dirty="0"/>
          </a:p>
        </p:txBody>
      </p:sp>
    </p:spTree>
    <p:extLst>
      <p:ext uri="{BB962C8B-B14F-4D97-AF65-F5344CB8AC3E}">
        <p14:creationId xmlns:p14="http://schemas.microsoft.com/office/powerpoint/2010/main" val="1228962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WIOA plan includes discussion on English proficiency in Wyoming in 2023. </a:t>
            </a:r>
            <a:br>
              <a:rPr lang="en-US" dirty="0" smtClean="0"/>
            </a:br>
            <a:endParaRPr lang="en-US" baseline="0" dirty="0" smtClean="0"/>
          </a:p>
          <a:p>
            <a:r>
              <a:rPr lang="en-US" baseline="0" dirty="0" smtClean="0"/>
              <a:t>93.4% of all persons spoke only English. </a:t>
            </a:r>
          </a:p>
          <a:p>
            <a:endParaRPr lang="en-US" baseline="0" dirty="0" smtClean="0"/>
          </a:p>
          <a:p>
            <a:r>
              <a:rPr lang="en-US" baseline="0" dirty="0" smtClean="0"/>
              <a:t>1.2% (or 6,810) said they spoke English, but not well. </a:t>
            </a:r>
          </a:p>
          <a:p>
            <a:endParaRPr lang="en-US" baseline="0" dirty="0" smtClean="0"/>
          </a:p>
          <a:p>
            <a:r>
              <a:rPr lang="en-US" baseline="0" dirty="0" smtClean="0"/>
              <a:t>And 0.5% (or 2,779) said they didn’t speak English. </a:t>
            </a:r>
          </a:p>
          <a:p>
            <a:endParaRPr lang="en-US" baseline="0" dirty="0" smtClean="0"/>
          </a:p>
          <a:p>
            <a:endParaRPr lang="en-US" dirty="0" smtClean="0"/>
          </a:p>
        </p:txBody>
      </p:sp>
    </p:spTree>
    <p:extLst>
      <p:ext uri="{BB962C8B-B14F-4D97-AF65-F5344CB8AC3E}">
        <p14:creationId xmlns:p14="http://schemas.microsoft.com/office/powerpoint/2010/main" val="8705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looked at individuals with a disability</a:t>
            </a:r>
            <a:r>
              <a:rPr lang="en-US" baseline="0" dirty="0" smtClean="0"/>
              <a:t>. </a:t>
            </a:r>
          </a:p>
          <a:p>
            <a:endParaRPr lang="en-US" baseline="0" dirty="0" smtClean="0"/>
          </a:p>
          <a:p>
            <a:r>
              <a:rPr lang="en-US" baseline="0" dirty="0" smtClean="0"/>
              <a:t>According to the ACS, more than 84,000 people in Wyoming had some sort of disability in 2023. </a:t>
            </a:r>
          </a:p>
          <a:p>
            <a:endParaRPr lang="en-US" baseline="0" dirty="0" smtClean="0"/>
          </a:p>
          <a:p>
            <a:r>
              <a:rPr lang="en-US" baseline="0" dirty="0" smtClean="0"/>
              <a:t>That’s 15.3% of the entire population. </a:t>
            </a:r>
          </a:p>
          <a:p>
            <a:endParaRPr lang="en-US" baseline="0" dirty="0" smtClean="0"/>
          </a:p>
          <a:p>
            <a:r>
              <a:rPr lang="en-US" baseline="0" dirty="0" smtClean="0"/>
              <a:t>The percent of the population with a disability increased with age. </a:t>
            </a:r>
          </a:p>
          <a:p>
            <a:endParaRPr lang="en-US" baseline="0" dirty="0" smtClean="0"/>
          </a:p>
          <a:p>
            <a:r>
              <a:rPr lang="en-US" baseline="0" dirty="0" smtClean="0"/>
              <a:t>For example, more than one-third (35.1%) of those 65 and older had a disability. </a:t>
            </a:r>
          </a:p>
          <a:p>
            <a:endParaRPr lang="en-US" baseline="0" dirty="0" smtClean="0"/>
          </a:p>
          <a:p>
            <a:r>
              <a:rPr lang="en-US" baseline="0" dirty="0" smtClean="0"/>
              <a:t>Among individuals younger than 45, less than 10% had a disability. </a:t>
            </a:r>
          </a:p>
          <a:p>
            <a:endParaRPr lang="en-US" baseline="0" dirty="0" smtClean="0"/>
          </a:p>
          <a:p>
            <a:endParaRPr lang="en-US" dirty="0" smtClean="0"/>
          </a:p>
        </p:txBody>
      </p:sp>
    </p:spTree>
    <p:extLst>
      <p:ext uri="{BB962C8B-B14F-4D97-AF65-F5344CB8AC3E}">
        <p14:creationId xmlns:p14="http://schemas.microsoft.com/office/powerpoint/2010/main" val="4177933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figure shows the highest completed education by sex for Wyoming’s population. </a:t>
            </a:r>
          </a:p>
          <a:p>
            <a:endParaRPr lang="en-US" baseline="0" dirty="0" smtClean="0"/>
          </a:p>
          <a:p>
            <a:r>
              <a:rPr lang="en-US" baseline="0" dirty="0" smtClean="0"/>
              <a:t>24.8% of all females had a high school diploma (or equivalent) as their highest level of education, compared to 30.7% of males. </a:t>
            </a:r>
          </a:p>
          <a:p>
            <a:endParaRPr lang="en-US" baseline="0" dirty="0" smtClean="0"/>
          </a:p>
          <a:p>
            <a:r>
              <a:rPr lang="en-US" baseline="0" dirty="0" smtClean="0"/>
              <a:t>38.4% of females had an associate’s degree or some college, no degree, compared to 34.4% for males. </a:t>
            </a:r>
          </a:p>
          <a:p>
            <a:endParaRPr lang="en-US" baseline="0" dirty="0" smtClean="0"/>
          </a:p>
          <a:p>
            <a:r>
              <a:rPr lang="en-US" baseline="0" dirty="0" smtClean="0"/>
              <a:t>Finally, 31.5% of all females had a bachelor’s degree or higher, compared to 28.4% of males. </a:t>
            </a:r>
          </a:p>
          <a:p>
            <a:endParaRPr lang="en-US" baseline="0" dirty="0" smtClean="0"/>
          </a:p>
          <a:p>
            <a:r>
              <a:rPr lang="en-US" baseline="0" dirty="0" smtClean="0"/>
              <a:t>In general, females in Wyoming tended to have a higher level of education than males. </a:t>
            </a:r>
          </a:p>
        </p:txBody>
      </p:sp>
    </p:spTree>
    <p:extLst>
      <p:ext uri="{BB962C8B-B14F-4D97-AF65-F5344CB8AC3E}">
        <p14:creationId xmlns:p14="http://schemas.microsoft.com/office/powerpoint/2010/main" val="22365753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Part of our focus for the WIOA plan was on youth ages 15-19. </a:t>
            </a:r>
          </a:p>
          <a:p>
            <a:endParaRPr lang="en-US" baseline="0" dirty="0" smtClean="0"/>
          </a:p>
          <a:p>
            <a:r>
              <a:rPr lang="en-US" baseline="0" dirty="0" smtClean="0"/>
              <a:t>This figure shows the youth population and the number of those working in Wyoming from 2014 to 2024. </a:t>
            </a:r>
          </a:p>
          <a:p>
            <a:endParaRPr lang="en-US" baseline="0" dirty="0" smtClean="0"/>
          </a:p>
          <a:p>
            <a:r>
              <a:rPr lang="en-US" baseline="0" dirty="0" smtClean="0"/>
              <a:t>You can see in the red line that our youth population consistently increased after the pandemic, and was 40,590 in 2024. That was an increase of over 4,000 from 2019 to 2024. </a:t>
            </a:r>
          </a:p>
          <a:p>
            <a:endParaRPr lang="en-US" baseline="0" dirty="0" smtClean="0"/>
          </a:p>
          <a:p>
            <a:r>
              <a:rPr lang="en-US" baseline="0" dirty="0" smtClean="0"/>
              <a:t>The number of youth working in Wyoming, the blue line, also increased consistently but at a lower rate from 2019 to 2024. In 2024 we had 23,100 youth working in Wyoming, up almost 700, or 3.1%, compared to 2019. </a:t>
            </a:r>
          </a:p>
        </p:txBody>
      </p:sp>
    </p:spTree>
    <p:extLst>
      <p:ext uri="{BB962C8B-B14F-4D97-AF65-F5344CB8AC3E}">
        <p14:creationId xmlns:p14="http://schemas.microsoft.com/office/powerpoint/2010/main" val="20233366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figure shows total fall enrollment for Wyoming public schools for the 2015/16 to 2025/26 school years.</a:t>
            </a:r>
            <a:r>
              <a:rPr lang="en-US" baseline="0" dirty="0" smtClean="0"/>
              <a:t> </a:t>
            </a:r>
            <a:r>
              <a:rPr lang="en-US" dirty="0" smtClean="0"/>
              <a:t> </a:t>
            </a:r>
          </a:p>
          <a:p>
            <a:endParaRPr lang="en-US" baseline="0" dirty="0" smtClean="0"/>
          </a:p>
          <a:p>
            <a:r>
              <a:rPr lang="en-US" baseline="0" dirty="0" smtClean="0"/>
              <a:t>The data used to create this graphic came from the Wyoming Department of Education. </a:t>
            </a:r>
          </a:p>
          <a:p>
            <a:endParaRPr lang="en-US" baseline="0" dirty="0" smtClean="0"/>
          </a:p>
          <a:p>
            <a:r>
              <a:rPr lang="en-US" baseline="0" dirty="0" smtClean="0"/>
              <a:t>You can see a noticeable decline in fall enrollment in Wyoming’s public schools, especially after 2022/23. </a:t>
            </a:r>
          </a:p>
          <a:p>
            <a:endParaRPr lang="en-US" baseline="0" dirty="0" smtClean="0"/>
          </a:p>
          <a:p>
            <a:r>
              <a:rPr lang="en-US" baseline="0" dirty="0" smtClean="0"/>
              <a:t>In 2025/26, fall enrollment fell below 87,000 students. </a:t>
            </a:r>
          </a:p>
        </p:txBody>
      </p:sp>
    </p:spTree>
    <p:extLst>
      <p:ext uri="{BB962C8B-B14F-4D97-AF65-F5344CB8AC3E}">
        <p14:creationId xmlns:p14="http://schemas.microsoft.com/office/powerpoint/2010/main" val="19476052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also looked at high school graduation rates for Wyoming, and this figure shows the 4-year (or on-time) graduation rate for Wyoming public schools for the 2015/16 to 2024/25 school years,</a:t>
            </a:r>
            <a:r>
              <a:rPr lang="en-US" baseline="0" dirty="0" smtClean="0"/>
              <a:t> again based on data from the Wyoming Department of Education. </a:t>
            </a:r>
            <a:endParaRPr lang="en-US" dirty="0" smtClean="0"/>
          </a:p>
          <a:p>
            <a:endParaRPr lang="en-US" baseline="0" dirty="0" smtClean="0"/>
          </a:p>
          <a:p>
            <a:r>
              <a:rPr lang="en-US" baseline="0" dirty="0" smtClean="0"/>
              <a:t>You can see that the state’s 4-year graduation rate hovered right around 82% from 2017/18 to 2020/21, then dipped a little bit for three years. </a:t>
            </a:r>
          </a:p>
          <a:p>
            <a:endParaRPr lang="en-US" baseline="0" dirty="0" smtClean="0"/>
          </a:p>
          <a:p>
            <a:r>
              <a:rPr lang="en-US" baseline="0" dirty="0" smtClean="0"/>
              <a:t>In 2024, we saw a pretty noticeable increase to 83.1%, the highest of the last 10 years. </a:t>
            </a:r>
          </a:p>
        </p:txBody>
      </p:sp>
    </p:spTree>
    <p:extLst>
      <p:ext uri="{BB962C8B-B14F-4D97-AF65-F5344CB8AC3E}">
        <p14:creationId xmlns:p14="http://schemas.microsoft.com/office/powerpoint/2010/main" val="22085811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Local Area Unemployment Statistics Program,</a:t>
            </a:r>
            <a:r>
              <a:rPr lang="en-US" baseline="0" dirty="0" smtClean="0"/>
              <a:t> or LAUS, provides the number of persons employed and unemployed in Wyoming. </a:t>
            </a:r>
          </a:p>
          <a:p>
            <a:endParaRPr lang="en-US" baseline="0" dirty="0" smtClean="0"/>
          </a:p>
          <a:p>
            <a:r>
              <a:rPr lang="en-US" baseline="0" dirty="0" smtClean="0"/>
              <a:t>The red line in this figure represents the total </a:t>
            </a:r>
            <a:r>
              <a:rPr lang="en-US" i="1" baseline="0" dirty="0" smtClean="0"/>
              <a:t>labor force</a:t>
            </a:r>
            <a:r>
              <a:rPr lang="en-US" baseline="0" dirty="0" smtClean="0"/>
              <a:t>, which is the sum of </a:t>
            </a:r>
            <a:r>
              <a:rPr lang="en-US" i="1" baseline="0" dirty="0" smtClean="0"/>
              <a:t>employed</a:t>
            </a:r>
            <a:r>
              <a:rPr lang="en-US" baseline="0" dirty="0" smtClean="0"/>
              <a:t> and </a:t>
            </a:r>
            <a:r>
              <a:rPr lang="en-US" i="1" baseline="0" dirty="0" smtClean="0"/>
              <a:t>unemployed</a:t>
            </a:r>
            <a:r>
              <a:rPr lang="en-US" baseline="0" dirty="0" smtClean="0"/>
              <a:t> persons. You can see that it’s gradually increased since 2021, but was kind of flat from 2023 to 2024. </a:t>
            </a:r>
          </a:p>
          <a:p>
            <a:endParaRPr lang="en-US" baseline="0" dirty="0" smtClean="0"/>
          </a:p>
          <a:p>
            <a:r>
              <a:rPr lang="en-US" baseline="0" dirty="0" smtClean="0"/>
              <a:t>The blue line represents the number of employed, and you can see that declined a little bit from 2023 to 2024. </a:t>
            </a:r>
          </a:p>
          <a:p>
            <a:endParaRPr lang="en-US" baseline="0" dirty="0" smtClean="0"/>
          </a:p>
          <a:p>
            <a:r>
              <a:rPr lang="en-US" baseline="0" dirty="0" smtClean="0"/>
              <a:t>And finally the gray boxes in the background represent the unemployment rate. The unemployment rate for 2024 was 3.2%, up from 2.9% in 2023, but well below the 6.1% rate in 2020 during the pandemic. </a:t>
            </a:r>
          </a:p>
        </p:txBody>
      </p:sp>
    </p:spTree>
    <p:extLst>
      <p:ext uri="{BB962C8B-B14F-4D97-AF65-F5344CB8AC3E}">
        <p14:creationId xmlns:p14="http://schemas.microsoft.com/office/powerpoint/2010/main" val="39568716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figure shows the labor force participation rate in Wyoming (the red line) and the U.S. (the blue line)</a:t>
            </a:r>
            <a:r>
              <a:rPr lang="en-US" baseline="0" dirty="0" smtClean="0"/>
              <a:t> from 2000 to 2025. </a:t>
            </a:r>
          </a:p>
          <a:p>
            <a:endParaRPr lang="en-US" baseline="0" dirty="0" smtClean="0"/>
          </a:p>
          <a:p>
            <a:r>
              <a:rPr lang="en-US" baseline="0" dirty="0" smtClean="0"/>
              <a:t>You can see that Wyoming has historically had a higher labor force participation rate, and that goes all the way back to 1976, when these metrics were first measured. </a:t>
            </a:r>
          </a:p>
          <a:p>
            <a:endParaRPr lang="en-US" baseline="0" dirty="0" smtClean="0"/>
          </a:p>
          <a:p>
            <a:r>
              <a:rPr lang="en-US" baseline="0" dirty="0" smtClean="0"/>
              <a:t>But if you look at the right hand side of the graph, you can see that for the first time in 2025, the labor force participation rate for Wyoming dipped below that of the U.S. That has never happened before. </a:t>
            </a:r>
          </a:p>
          <a:p>
            <a:endParaRPr lang="en-US" baseline="0" dirty="0" smtClean="0"/>
          </a:p>
          <a:p>
            <a:r>
              <a:rPr lang="en-US" baseline="0" dirty="0" smtClean="0"/>
              <a:t>At the very end you’ll also see a small break in the data; that’s because we don’t have data for October 2025 due to the federal government shutdown during that time. </a:t>
            </a:r>
          </a:p>
        </p:txBody>
      </p:sp>
    </p:spTree>
    <p:extLst>
      <p:ext uri="{BB962C8B-B14F-4D97-AF65-F5344CB8AC3E}">
        <p14:creationId xmlns:p14="http://schemas.microsoft.com/office/powerpoint/2010/main" val="1902647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figure zooms in on</a:t>
            </a:r>
            <a:r>
              <a:rPr lang="en-US" baseline="0" dirty="0" smtClean="0"/>
              <a:t> the period from 2021 to 2025 from the previous figure. </a:t>
            </a:r>
          </a:p>
          <a:p>
            <a:endParaRPr lang="en-US" baseline="0" dirty="0" smtClean="0"/>
          </a:p>
          <a:p>
            <a:r>
              <a:rPr lang="en-US" baseline="0" dirty="0" smtClean="0"/>
              <a:t>You can get a better look of how Wyoming’s labor force participation rate fell below the national average in 2025. </a:t>
            </a:r>
          </a:p>
          <a:p>
            <a:endParaRPr lang="en-US" baseline="0" dirty="0" smtClean="0"/>
          </a:p>
          <a:p>
            <a:r>
              <a:rPr lang="en-US" baseline="0" dirty="0" smtClean="0"/>
              <a:t>Again, that break in the lines represents October 2025, which we don’t have because of the federal government shutdown. </a:t>
            </a:r>
          </a:p>
        </p:txBody>
      </p:sp>
    </p:spTree>
    <p:extLst>
      <p:ext uri="{BB962C8B-B14F-4D97-AF65-F5344CB8AC3E}">
        <p14:creationId xmlns:p14="http://schemas.microsoft.com/office/powerpoint/2010/main" val="22941308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u="none" strike="noStrike" cap="none" dirty="0" smtClean="0">
                <a:solidFill>
                  <a:srgbClr val="000000"/>
                </a:solidFill>
                <a:effectLst/>
                <a:latin typeface="Arial"/>
                <a:ea typeface="Arial"/>
                <a:cs typeface="Arial"/>
                <a:sym typeface="Arial"/>
              </a:rPr>
              <a:t>We also looked at individuals</a:t>
            </a:r>
            <a:r>
              <a:rPr lang="en-US" sz="1100" b="0" i="0" u="none" strike="noStrike" cap="none" baseline="0" dirty="0" smtClean="0">
                <a:solidFill>
                  <a:srgbClr val="000000"/>
                </a:solidFill>
                <a:effectLst/>
                <a:latin typeface="Arial"/>
                <a:ea typeface="Arial"/>
                <a:cs typeface="Arial"/>
                <a:sym typeface="Arial"/>
              </a:rPr>
              <a:t> receiving Unemployment Insurance (or UI) benefits. </a:t>
            </a:r>
            <a:endParaRPr lang="en-US" sz="1100" b="0" i="0" u="none" strike="noStrike" cap="none" dirty="0" smtClean="0">
              <a:solidFill>
                <a:srgbClr val="000000"/>
              </a:solidFill>
              <a:effectLst/>
              <a:latin typeface="Arial"/>
              <a:ea typeface="Arial"/>
              <a:cs typeface="Arial"/>
              <a:sym typeface="Arial"/>
            </a:endParaRPr>
          </a:p>
          <a:p>
            <a:endParaRPr lang="en-US" sz="1100" b="0" i="0" u="none" strike="noStrike" cap="none" dirty="0" smtClean="0">
              <a:solidFill>
                <a:srgbClr val="000000"/>
              </a:solidFill>
              <a:effectLst/>
              <a:latin typeface="Arial"/>
              <a:ea typeface="Arial"/>
              <a:cs typeface="Arial"/>
              <a:sym typeface="Arial"/>
            </a:endParaRPr>
          </a:p>
          <a:p>
            <a:r>
              <a:rPr lang="en-US" sz="1100" b="0" i="0" u="none" strike="noStrike" cap="none" dirty="0" smtClean="0">
                <a:solidFill>
                  <a:srgbClr val="000000"/>
                </a:solidFill>
                <a:effectLst/>
                <a:latin typeface="Arial"/>
                <a:ea typeface="Arial"/>
                <a:cs typeface="Arial"/>
                <a:sym typeface="Arial"/>
              </a:rPr>
              <a:t>The number of UI benefit recipients the</a:t>
            </a:r>
            <a:r>
              <a:rPr lang="en-US" sz="1100" b="0" i="0" u="none" strike="noStrike" cap="none" baseline="0" dirty="0" smtClean="0">
                <a:solidFill>
                  <a:srgbClr val="000000"/>
                </a:solidFill>
                <a:effectLst/>
                <a:latin typeface="Arial"/>
                <a:ea typeface="Arial"/>
                <a:cs typeface="Arial"/>
                <a:sym typeface="Arial"/>
              </a:rPr>
              <a:t> (red line) </a:t>
            </a:r>
            <a:r>
              <a:rPr lang="en-US" sz="1100" b="0" i="0" u="none" strike="noStrike" cap="none" dirty="0" smtClean="0">
                <a:solidFill>
                  <a:srgbClr val="000000"/>
                </a:solidFill>
                <a:effectLst/>
                <a:latin typeface="Arial"/>
                <a:ea typeface="Arial"/>
                <a:cs typeface="Arial"/>
                <a:sym typeface="Arial"/>
              </a:rPr>
              <a:t>increased from 10,460 in 2023 to 10,972 in 2024 (an</a:t>
            </a:r>
            <a:r>
              <a:rPr lang="en-US" sz="1100" b="0" i="0" u="none" strike="noStrike" cap="none" baseline="0" dirty="0" smtClean="0">
                <a:solidFill>
                  <a:srgbClr val="000000"/>
                </a:solidFill>
                <a:effectLst/>
                <a:latin typeface="Arial"/>
                <a:ea typeface="Arial"/>
                <a:cs typeface="Arial"/>
                <a:sym typeface="Arial"/>
              </a:rPr>
              <a:t> increase of </a:t>
            </a:r>
            <a:r>
              <a:rPr lang="en-US" sz="1100" b="0" i="0" u="none" strike="noStrike" cap="none" dirty="0" smtClean="0">
                <a:solidFill>
                  <a:srgbClr val="000000"/>
                </a:solidFill>
                <a:effectLst/>
                <a:latin typeface="Arial"/>
                <a:ea typeface="Arial"/>
                <a:cs typeface="Arial"/>
                <a:sym typeface="Arial"/>
              </a:rPr>
              <a:t>512, or 4.9%).</a:t>
            </a:r>
            <a:endParaRPr lang="en-US" sz="1100" b="0" i="0" u="none" strike="noStrike" cap="none" baseline="0" dirty="0" smtClean="0">
              <a:solidFill>
                <a:srgbClr val="000000"/>
              </a:solidFill>
              <a:effectLst/>
              <a:latin typeface="Arial"/>
              <a:ea typeface="Arial"/>
              <a:cs typeface="Arial"/>
              <a:sym typeface="Arial"/>
            </a:endParaRPr>
          </a:p>
          <a:p>
            <a:endParaRPr lang="en-US" sz="1100" b="0" i="0" u="none" strike="noStrike" cap="none" baseline="0" dirty="0" smtClean="0">
              <a:solidFill>
                <a:srgbClr val="000000"/>
              </a:solidFill>
              <a:effectLst/>
              <a:latin typeface="Arial"/>
              <a:cs typeface="Arial"/>
              <a:sym typeface="Arial"/>
            </a:endParaRPr>
          </a:p>
          <a:p>
            <a:r>
              <a:rPr lang="en-US" sz="1100" b="0" i="0" u="none" strike="noStrike" cap="none" baseline="0" dirty="0" smtClean="0">
                <a:solidFill>
                  <a:srgbClr val="000000"/>
                </a:solidFill>
                <a:effectLst/>
                <a:latin typeface="Arial"/>
                <a:cs typeface="Arial"/>
                <a:sym typeface="Arial"/>
              </a:rPr>
              <a:t>You can see the number of benefit recipients spike during those periods of economic downturn, which are marked with the shaded gray boxes. </a:t>
            </a:r>
          </a:p>
          <a:p>
            <a:endParaRPr lang="en-US" sz="1100" b="0" i="0" u="none" strike="noStrike" cap="none" baseline="0" dirty="0" smtClean="0">
              <a:solidFill>
                <a:srgbClr val="000000"/>
              </a:solidFill>
              <a:effectLst/>
              <a:latin typeface="Arial"/>
              <a:cs typeface="Arial"/>
              <a:sym typeface="Arial"/>
            </a:endParaRPr>
          </a:p>
          <a:p>
            <a:r>
              <a:rPr lang="en-US" sz="1100" b="0" i="0" u="none" strike="noStrike" cap="none" baseline="0" dirty="0" smtClean="0">
                <a:solidFill>
                  <a:srgbClr val="000000"/>
                </a:solidFill>
                <a:effectLst/>
                <a:latin typeface="Arial"/>
                <a:cs typeface="Arial"/>
                <a:sym typeface="Arial"/>
              </a:rPr>
              <a:t>The blue line represents those who exhausted their UI benefits. You can see the spikes in benefit </a:t>
            </a:r>
            <a:r>
              <a:rPr lang="en-US" sz="1100" b="0" i="0" u="none" strike="noStrike" cap="none" baseline="0" dirty="0" err="1" smtClean="0">
                <a:solidFill>
                  <a:srgbClr val="000000"/>
                </a:solidFill>
                <a:effectLst/>
                <a:latin typeface="Arial"/>
                <a:cs typeface="Arial"/>
                <a:sym typeface="Arial"/>
              </a:rPr>
              <a:t>exhaustees</a:t>
            </a:r>
            <a:r>
              <a:rPr lang="en-US" sz="1100" b="0" i="0" u="none" strike="noStrike" cap="none" baseline="0" dirty="0" smtClean="0">
                <a:solidFill>
                  <a:srgbClr val="000000"/>
                </a:solidFill>
                <a:effectLst/>
                <a:latin typeface="Arial"/>
                <a:cs typeface="Arial"/>
                <a:sym typeface="Arial"/>
              </a:rPr>
              <a:t> during those economic downturns as well. </a:t>
            </a:r>
          </a:p>
          <a:p>
            <a:endParaRPr lang="en-US" sz="1100" b="0" i="0" u="none" strike="noStrike" cap="none" baseline="0" dirty="0" smtClean="0">
              <a:solidFill>
                <a:srgbClr val="000000"/>
              </a:solidFill>
              <a:effectLst/>
              <a:latin typeface="Arial"/>
              <a:cs typeface="Arial"/>
              <a:sym typeface="Arial"/>
            </a:endParaRPr>
          </a:p>
          <a:p>
            <a:r>
              <a:rPr lang="en-US" sz="1100" b="0" i="0" u="none" strike="noStrike" cap="none" baseline="0" dirty="0" smtClean="0">
                <a:solidFill>
                  <a:srgbClr val="000000"/>
                </a:solidFill>
                <a:effectLst/>
                <a:latin typeface="Arial"/>
                <a:cs typeface="Arial"/>
                <a:sym typeface="Arial"/>
              </a:rPr>
              <a:t>However you can see that from 2022 to 2024, the number of UI benefit recipients remained lower compared to historical levels. </a:t>
            </a:r>
          </a:p>
          <a:p>
            <a:endParaRPr lang="en-US" sz="1100" b="0" i="0" u="none" strike="noStrike" cap="none" baseline="0" dirty="0" smtClean="0">
              <a:solidFill>
                <a:srgbClr val="000000"/>
              </a:solidFill>
              <a:effectLst/>
              <a:latin typeface="Arial"/>
              <a:cs typeface="Arial"/>
              <a:sym typeface="Arial"/>
            </a:endParaRPr>
          </a:p>
          <a:p>
            <a:r>
              <a:rPr lang="en-US" sz="1100" b="0" i="0" u="none" strike="noStrike" cap="none" baseline="0" dirty="0" smtClean="0">
                <a:solidFill>
                  <a:srgbClr val="000000"/>
                </a:solidFill>
                <a:effectLst/>
                <a:latin typeface="Arial"/>
                <a:cs typeface="Arial"/>
                <a:sym typeface="Arial"/>
              </a:rPr>
              <a:t>Again, we were up slightly from 2023 to 2024, but still lower than at any point over the last 20 years. </a:t>
            </a:r>
            <a:endParaRPr lang="en-US" baseline="0" dirty="0" smtClean="0"/>
          </a:p>
        </p:txBody>
      </p:sp>
    </p:spTree>
    <p:extLst>
      <p:ext uri="{BB962C8B-B14F-4D97-AF65-F5344CB8AC3E}">
        <p14:creationId xmlns:p14="http://schemas.microsoft.com/office/powerpoint/2010/main" val="496147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a:headEnd/>
            <a:tailEnd/>
          </a:ln>
        </p:spPr>
      </p:sp>
      <p:sp>
        <p:nvSpPr>
          <p:cNvPr id="68611" name="Notes Placeholder 2"/>
          <p:cNvSpPr txBox="1">
            <a:spLocks noGrp="1"/>
          </p:cNvSpPr>
          <p:nvPr>
            <p:ph type="body" idx="1"/>
          </p:nvPr>
        </p:nvSpPr>
        <p:spPr>
          <a:ln/>
        </p:spPr>
        <p:txBody>
          <a:bodyPr/>
          <a:lstStyle/>
          <a:p>
            <a:pPr eaLnBrk="1" hangingPunct="1">
              <a:buSzPts val="1100"/>
              <a:buFont typeface="Arial" panose="020B0604020202020204" pitchFamily="34" charset="0"/>
              <a:buChar char="●"/>
            </a:pPr>
            <a:r>
              <a:rPr lang="en-US" altLang="en-US" sz="1200" dirty="0" smtClean="0">
                <a:latin typeface="Arial" panose="020B0604020202020204" pitchFamily="34" charset="0"/>
                <a:cs typeface="Arial" panose="020B0604020202020204" pitchFamily="34" charset="0"/>
              </a:rPr>
              <a:t>R&amp;P is responsible for providing the narrative to the WIOA state plan revisions and sort of setting the table in order to provide an idea of</a:t>
            </a:r>
            <a:r>
              <a:rPr lang="en-US" altLang="en-US" sz="1200" baseline="0" dirty="0" smtClean="0">
                <a:latin typeface="Arial" panose="020B0604020202020204" pitchFamily="34" charset="0"/>
                <a:cs typeface="Arial" panose="020B0604020202020204" pitchFamily="34" charset="0"/>
              </a:rPr>
              <a:t> current trends in Wyoming’s economy and labor market. </a:t>
            </a:r>
          </a:p>
          <a:p>
            <a:pPr eaLnBrk="1" hangingPunct="1">
              <a:buSzPts val="1100"/>
              <a:buFont typeface="Arial" panose="020B0604020202020204" pitchFamily="34" charset="0"/>
              <a:buChar char="●"/>
            </a:pPr>
            <a:endParaRPr lang="en-US" altLang="en-US" sz="1200"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sz="1200" baseline="0" dirty="0" smtClean="0">
                <a:latin typeface="Arial" panose="020B0604020202020204" pitchFamily="34" charset="0"/>
                <a:cs typeface="Arial" panose="020B0604020202020204" pitchFamily="34" charset="0"/>
              </a:rPr>
              <a:t>There are two parts of the plan for which we are responsible. The first is an economic analysis, and the second is a workforce analysis. </a:t>
            </a:r>
          </a:p>
          <a:p>
            <a:pPr eaLnBrk="1" hangingPunct="1">
              <a:buSzPts val="1100"/>
              <a:buFont typeface="Arial" panose="020B0604020202020204" pitchFamily="34" charset="0"/>
              <a:buChar char="●"/>
            </a:pPr>
            <a:endParaRPr lang="en-US" altLang="en-US" sz="1200"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sz="1200" baseline="0" dirty="0" smtClean="0">
                <a:latin typeface="Arial" panose="020B0604020202020204" pitchFamily="34" charset="0"/>
                <a:cs typeface="Arial" panose="020B0604020202020204" pitchFamily="34" charset="0"/>
              </a:rPr>
              <a:t>For this presentation I’ll touch on some of the highlights. There is a lot more in the plan than what we have time for today, so I encourage you to look at the full plan online. </a:t>
            </a:r>
          </a:p>
          <a:p>
            <a:pPr eaLnBrk="1" hangingPunct="1">
              <a:buSzPts val="1100"/>
              <a:buFont typeface="Arial" panose="020B0604020202020204" pitchFamily="34" charset="0"/>
              <a:buChar char="●"/>
            </a:pPr>
            <a:endParaRPr lang="en-US" altLang="en-US" sz="1200"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sz="1200" baseline="0" dirty="0" smtClean="0">
                <a:latin typeface="Arial" panose="020B0604020202020204" pitchFamily="34" charset="0"/>
                <a:cs typeface="Arial" panose="020B0604020202020204" pitchFamily="34" charset="0"/>
              </a:rPr>
              <a:t>You can find a draft of the state plan in its entirety at the first URL listed on this slide.</a:t>
            </a:r>
          </a:p>
          <a:p>
            <a:pPr eaLnBrk="1" hangingPunct="1">
              <a:buSzPts val="1100"/>
              <a:buFont typeface="Arial" panose="020B0604020202020204" pitchFamily="34" charset="0"/>
              <a:buChar char="●"/>
            </a:pPr>
            <a:endParaRPr lang="en-US" altLang="en-US" sz="1200"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sz="1200" baseline="0" dirty="0" smtClean="0">
                <a:latin typeface="Arial" panose="020B0604020202020204" pitchFamily="34" charset="0"/>
                <a:cs typeface="Arial" panose="020B0604020202020204" pitchFamily="34" charset="0"/>
              </a:rPr>
              <a:t>The second URL will take you to R&amp;P’s tables and figures that are mentioned in the plan. </a:t>
            </a:r>
            <a:endParaRPr lang="en-US" altLang="en-US"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67276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u="none" strike="noStrike" cap="none" dirty="0" smtClean="0">
                <a:solidFill>
                  <a:srgbClr val="000000"/>
                </a:solidFill>
                <a:effectLst/>
                <a:latin typeface="Arial"/>
                <a:ea typeface="Arial"/>
                <a:cs typeface="Arial"/>
                <a:sym typeface="Arial"/>
              </a:rPr>
              <a:t>We saw a little bit of an increase in UI benefit</a:t>
            </a:r>
            <a:r>
              <a:rPr lang="en-US" sz="1100" b="0" i="0" u="none" strike="noStrike" cap="none" baseline="0" dirty="0" smtClean="0">
                <a:solidFill>
                  <a:srgbClr val="000000"/>
                </a:solidFill>
                <a:effectLst/>
                <a:latin typeface="Arial"/>
                <a:ea typeface="Arial"/>
                <a:cs typeface="Arial"/>
                <a:sym typeface="Arial"/>
              </a:rPr>
              <a:t> recipients and </a:t>
            </a:r>
            <a:r>
              <a:rPr lang="en-US" sz="1100" b="0" i="0" u="none" strike="noStrike" cap="none" baseline="0" dirty="0" err="1" smtClean="0">
                <a:solidFill>
                  <a:srgbClr val="000000"/>
                </a:solidFill>
                <a:effectLst/>
                <a:latin typeface="Arial"/>
                <a:ea typeface="Arial"/>
                <a:cs typeface="Arial"/>
                <a:sym typeface="Arial"/>
              </a:rPr>
              <a:t>exhaustees</a:t>
            </a:r>
            <a:r>
              <a:rPr lang="en-US" sz="1100" b="0" i="0" u="none" strike="noStrike" cap="none" baseline="0" dirty="0" smtClean="0">
                <a:solidFill>
                  <a:srgbClr val="000000"/>
                </a:solidFill>
                <a:effectLst/>
                <a:latin typeface="Arial"/>
                <a:ea typeface="Arial"/>
                <a:cs typeface="Arial"/>
                <a:sym typeface="Arial"/>
              </a:rPr>
              <a:t> from 2023 to 2024. </a:t>
            </a:r>
          </a:p>
          <a:p>
            <a:endParaRPr lang="en-US" sz="1100" b="0" i="0" u="none" strike="noStrike" cap="none" baseline="0" dirty="0" smtClean="0">
              <a:solidFill>
                <a:srgbClr val="000000"/>
              </a:solidFill>
              <a:effectLst/>
              <a:latin typeface="Arial"/>
              <a:cs typeface="Arial"/>
              <a:sym typeface="Arial"/>
            </a:endParaRPr>
          </a:p>
          <a:p>
            <a:r>
              <a:rPr lang="en-US" sz="1100" b="0" i="0" u="none" strike="noStrike" cap="none" baseline="0" dirty="0" smtClean="0">
                <a:solidFill>
                  <a:srgbClr val="000000"/>
                </a:solidFill>
                <a:effectLst/>
                <a:latin typeface="Arial"/>
                <a:cs typeface="Arial"/>
                <a:sym typeface="Arial"/>
              </a:rPr>
              <a:t>However if you follow the dotted lines, you can see that from 2022 to 2024, the number of UI benefit recipients and </a:t>
            </a:r>
            <a:r>
              <a:rPr lang="en-US" sz="1100" b="0" i="0" u="none" strike="noStrike" cap="none" baseline="0" dirty="0" err="1" smtClean="0">
                <a:solidFill>
                  <a:srgbClr val="000000"/>
                </a:solidFill>
                <a:effectLst/>
                <a:latin typeface="Arial"/>
                <a:cs typeface="Arial"/>
                <a:sym typeface="Arial"/>
              </a:rPr>
              <a:t>exhaustees</a:t>
            </a:r>
            <a:r>
              <a:rPr lang="en-US" sz="1100" b="0" i="0" u="none" strike="noStrike" cap="none" baseline="0" dirty="0" smtClean="0">
                <a:solidFill>
                  <a:srgbClr val="000000"/>
                </a:solidFill>
                <a:effectLst/>
                <a:latin typeface="Arial"/>
                <a:cs typeface="Arial"/>
                <a:sym typeface="Arial"/>
              </a:rPr>
              <a:t> remained lower compared to historical levels of the last 20 years. </a:t>
            </a:r>
          </a:p>
          <a:p>
            <a:endParaRPr lang="en-US" sz="1100" b="0" i="0" u="none" strike="noStrike" cap="none" baseline="0" dirty="0" smtClean="0">
              <a:solidFill>
                <a:srgbClr val="000000"/>
              </a:solidFill>
              <a:effectLst/>
              <a:latin typeface="Arial"/>
              <a:cs typeface="Arial"/>
              <a:sym typeface="Arial"/>
            </a:endParaRPr>
          </a:p>
          <a:p>
            <a:r>
              <a:rPr lang="en-US" sz="1100" b="0" i="0" u="none" strike="noStrike" cap="none" baseline="0" dirty="0" smtClean="0">
                <a:solidFill>
                  <a:srgbClr val="000000"/>
                </a:solidFill>
                <a:effectLst/>
                <a:latin typeface="Arial"/>
                <a:cs typeface="Arial"/>
                <a:sym typeface="Arial"/>
              </a:rPr>
              <a:t>So even though we’ve seen some increases over the last couple years, we’re still below any other period over the last 20 years. </a:t>
            </a:r>
          </a:p>
        </p:txBody>
      </p:sp>
    </p:spTree>
    <p:extLst>
      <p:ext uri="{BB962C8B-B14F-4D97-AF65-F5344CB8AC3E}">
        <p14:creationId xmlns:p14="http://schemas.microsoft.com/office/powerpoint/2010/main" val="36630795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figure provides another way to look at benefit </a:t>
            </a:r>
            <a:r>
              <a:rPr lang="en-US" baseline="0" dirty="0" err="1" smtClean="0"/>
              <a:t>exhaustees</a:t>
            </a:r>
            <a:r>
              <a:rPr lang="en-US" baseline="0" dirty="0" smtClean="0"/>
              <a:t> by showing the benefit exhaustion rate in Wyoming. </a:t>
            </a:r>
          </a:p>
          <a:p>
            <a:endParaRPr lang="en-US" baseline="0" dirty="0" smtClean="0"/>
          </a:p>
          <a:p>
            <a:r>
              <a:rPr lang="en-US" baseline="0" dirty="0" smtClean="0"/>
              <a:t>In 2024, 18.1% of individuals who received UI benefits exhausted those benefits. That was up slightly from 2023, but again, pretty low compared to the last 20 years. </a:t>
            </a:r>
          </a:p>
          <a:p>
            <a:endParaRPr lang="en-US" baseline="0" dirty="0" smtClean="0"/>
          </a:p>
          <a:p>
            <a:r>
              <a:rPr lang="en-US" baseline="0" dirty="0" smtClean="0"/>
              <a:t>You can also see here how benefit exhaustion rates spike during those economic downturns, with the highest being 35.8% in 2010. </a:t>
            </a:r>
          </a:p>
        </p:txBody>
      </p:sp>
    </p:spTree>
    <p:extLst>
      <p:ext uri="{BB962C8B-B14F-4D97-AF65-F5344CB8AC3E}">
        <p14:creationId xmlns:p14="http://schemas.microsoft.com/office/powerpoint/2010/main" val="28434399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a:t>
            </a:r>
            <a:r>
              <a:rPr lang="en-US" baseline="0" dirty="0" smtClean="0"/>
              <a:t> a lot of other statistics on UI benefit recipients in the WIOA state plan, I’ll just touch on a few. </a:t>
            </a:r>
          </a:p>
          <a:p>
            <a:endParaRPr lang="en-US" baseline="0" dirty="0" smtClean="0"/>
          </a:p>
          <a:p>
            <a:r>
              <a:rPr lang="en-US" baseline="0" dirty="0" smtClean="0"/>
              <a:t>Older workers are more likely to exhaust their benefit than younger workers. For example, 34.2% of those 65+ exhausted their benefits in 2024, compared to 12.0% of those 25-34. </a:t>
            </a:r>
          </a:p>
          <a:p>
            <a:endParaRPr lang="en-US" baseline="0" dirty="0" smtClean="0"/>
          </a:p>
          <a:p>
            <a:r>
              <a:rPr lang="en-US" baseline="0" dirty="0" smtClean="0"/>
              <a:t>A larger number of males receive UI benefits than females each year, but females are more likely to exhaust those benefits. </a:t>
            </a:r>
          </a:p>
          <a:p>
            <a:endParaRPr lang="en-US" baseline="0" dirty="0" smtClean="0"/>
          </a:p>
          <a:p>
            <a:r>
              <a:rPr lang="en-US" baseline="0" dirty="0" smtClean="0"/>
              <a:t>Of the almost 11,000 UI benefit recipients in 2024, 13.5% were eligible for the maximum 26 weeks of benefits. </a:t>
            </a:r>
            <a:endParaRPr lang="en-US" dirty="0" smtClean="0"/>
          </a:p>
        </p:txBody>
      </p:sp>
    </p:spTree>
    <p:extLst>
      <p:ext uri="{BB962C8B-B14F-4D97-AF65-F5344CB8AC3E}">
        <p14:creationId xmlns:p14="http://schemas.microsoft.com/office/powerpoint/2010/main" val="20540108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a:headEnd/>
            <a:tailEnd/>
          </a:ln>
        </p:spPr>
      </p:sp>
      <p:sp>
        <p:nvSpPr>
          <p:cNvPr id="68611" name="Notes Placeholder 2"/>
          <p:cNvSpPr txBox="1">
            <a:spLocks noGrp="1"/>
          </p:cNvSpPr>
          <p:nvPr>
            <p:ph type="body" idx="1"/>
          </p:nvPr>
        </p:nvSpPr>
        <p:spPr>
          <a:ln/>
        </p:spPr>
        <p:txBody>
          <a:bodyPr/>
          <a:lstStyle/>
          <a:p>
            <a:pPr eaLnBrk="1" hangingPunct="1">
              <a:buSzPts val="1100"/>
              <a:buFont typeface="Arial" panose="020B0604020202020204" pitchFamily="34" charset="0"/>
              <a:buChar char="●"/>
            </a:pPr>
            <a:r>
              <a:rPr lang="en-US" altLang="en-US" sz="1200" dirty="0" smtClean="0">
                <a:latin typeface="Arial" panose="020B0604020202020204" pitchFamily="34" charset="0"/>
                <a:cs typeface="Arial" panose="020B0604020202020204" pitchFamily="34" charset="0"/>
              </a:rPr>
              <a:t>As a part of the workforce analysis portion</a:t>
            </a:r>
            <a:r>
              <a:rPr lang="en-US" altLang="en-US" sz="1200" baseline="0" dirty="0" smtClean="0">
                <a:latin typeface="Arial" panose="020B0604020202020204" pitchFamily="34" charset="0"/>
                <a:cs typeface="Arial" panose="020B0604020202020204" pitchFamily="34" charset="0"/>
              </a:rPr>
              <a:t> of the WIOA state plan, we also looked at labor market trends. </a:t>
            </a:r>
          </a:p>
          <a:p>
            <a:pPr eaLnBrk="1" hangingPunct="1">
              <a:buSzPts val="1100"/>
              <a:buFont typeface="Arial" panose="020B0604020202020204" pitchFamily="34" charset="0"/>
              <a:buChar char="●"/>
            </a:pPr>
            <a:endParaRPr lang="en-US" altLang="en-US" sz="1200"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sz="1200" baseline="0" dirty="0" smtClean="0">
                <a:latin typeface="Arial" panose="020B0604020202020204" pitchFamily="34" charset="0"/>
                <a:cs typeface="Arial" panose="020B0604020202020204" pitchFamily="34" charset="0"/>
              </a:rPr>
              <a:t>We focused on six industries: mining, construction, retail trade, professional &amp; business services, health care &amp; social assistance, and leisure &amp; hospitality. </a:t>
            </a:r>
          </a:p>
          <a:p>
            <a:pPr eaLnBrk="1" hangingPunct="1">
              <a:buSzPts val="1100"/>
              <a:buFont typeface="Arial" panose="020B0604020202020204" pitchFamily="34" charset="0"/>
              <a:buChar char="●"/>
            </a:pPr>
            <a:endParaRPr lang="en-US" altLang="en-US" sz="1200" baseline="0" dirty="0" smtClean="0">
              <a:latin typeface="Arial" panose="020B0604020202020204" pitchFamily="34" charset="0"/>
              <a:cs typeface="Arial" panose="020B0604020202020204" pitchFamily="34" charset="0"/>
            </a:endParaRPr>
          </a:p>
          <a:p>
            <a:pPr eaLnBrk="1" hangingPunct="1">
              <a:buSzPts val="1100"/>
              <a:buFont typeface="Arial" panose="020B0604020202020204" pitchFamily="34" charset="0"/>
              <a:buChar char="●"/>
            </a:pPr>
            <a:r>
              <a:rPr lang="en-US" altLang="en-US" sz="1200" baseline="0" dirty="0" smtClean="0">
                <a:latin typeface="Arial" panose="020B0604020202020204" pitchFamily="34" charset="0"/>
                <a:cs typeface="Arial" panose="020B0604020202020204" pitchFamily="34" charset="0"/>
              </a:rPr>
              <a:t>We chose these six industries because they generally contribute the largest number of jobs in Wyoming. </a:t>
            </a:r>
          </a:p>
          <a:p>
            <a:pPr marL="158750" indent="0" eaLnBrk="1" hangingPunct="1">
              <a:buSzPts val="1100"/>
              <a:buFont typeface="Arial" panose="020B0604020202020204" pitchFamily="34" charset="0"/>
              <a:buNone/>
            </a:pPr>
            <a:endParaRPr lang="en-US" altLang="en-US" sz="1200" baseline="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69782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I’ll provide you with a closer look at each of those six industries, but I thought I’d share this figure from page 28 of the tables and figures for the WIOA report, which shows employment for all six industries. </a:t>
            </a:r>
          </a:p>
          <a:p>
            <a:endParaRPr lang="en-US" baseline="0" dirty="0" smtClean="0"/>
          </a:p>
          <a:p>
            <a:r>
              <a:rPr lang="en-US" baseline="0" dirty="0" smtClean="0"/>
              <a:t>It’s a little difficult to present in this space, but here’s a brief look at it. </a:t>
            </a:r>
          </a:p>
          <a:p>
            <a:endParaRPr lang="en-US" baseline="0" dirty="0" smtClean="0"/>
          </a:p>
          <a:p>
            <a:r>
              <a:rPr lang="en-US" baseline="0" dirty="0" smtClean="0"/>
              <a:t>You can see the largest number of jobs were in leisure &amp; hospitality (the purple line up top), followed by retail trade (blue line) and health care &amp; social assistance (brown line). </a:t>
            </a:r>
          </a:p>
        </p:txBody>
      </p:sp>
    </p:spTree>
    <p:extLst>
      <p:ext uri="{BB962C8B-B14F-4D97-AF65-F5344CB8AC3E}">
        <p14:creationId xmlns:p14="http://schemas.microsoft.com/office/powerpoint/2010/main" val="41359387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u="none" strike="noStrike" cap="none" dirty="0" smtClean="0">
                <a:solidFill>
                  <a:srgbClr val="000000"/>
                </a:solidFill>
                <a:effectLst/>
                <a:latin typeface="Arial"/>
                <a:ea typeface="Arial"/>
                <a:cs typeface="Arial"/>
                <a:sym typeface="Arial"/>
              </a:rPr>
              <a:t>We’ll start of with mining, including oil &amp; gas. We all know the importance of this sector to Wyoming’s economy. </a:t>
            </a:r>
          </a:p>
          <a:p>
            <a:endParaRPr lang="en-US" sz="1100" b="0" i="0" u="none" strike="noStrike" cap="none" dirty="0" smtClean="0">
              <a:solidFill>
                <a:srgbClr val="000000"/>
              </a:solidFill>
              <a:effectLst/>
              <a:latin typeface="Arial"/>
              <a:ea typeface="Arial"/>
              <a:cs typeface="Arial"/>
              <a:sym typeface="Arial"/>
            </a:endParaRPr>
          </a:p>
          <a:p>
            <a:r>
              <a:rPr lang="en-US" sz="1100" b="0" i="0" u="none" strike="noStrike" cap="none" dirty="0" smtClean="0">
                <a:solidFill>
                  <a:srgbClr val="000000"/>
                </a:solidFill>
                <a:effectLst/>
                <a:latin typeface="Arial"/>
                <a:ea typeface="Arial"/>
                <a:cs typeface="Arial"/>
                <a:sym typeface="Arial"/>
              </a:rPr>
              <a:t>In 2024, mining’s $1.7 billion in total wages made up 9.8% of the statewide total, and the 16,059 jobs in mining accounted for 5.7% of all jobs.</a:t>
            </a:r>
            <a:r>
              <a:rPr lang="en-US" sz="1100" b="0" i="0" u="none" strike="noStrike" cap="none" baseline="0" dirty="0" smtClean="0">
                <a:solidFill>
                  <a:srgbClr val="000000"/>
                </a:solidFill>
                <a:effectLst/>
                <a:latin typeface="Arial"/>
                <a:ea typeface="Arial"/>
                <a:cs typeface="Arial"/>
                <a:sym typeface="Arial"/>
              </a:rPr>
              <a:t> </a:t>
            </a:r>
          </a:p>
          <a:p>
            <a:endParaRPr lang="en-US" sz="1100" b="0" i="0" u="none" strike="noStrike" cap="none" baseline="0" dirty="0" smtClean="0">
              <a:solidFill>
                <a:srgbClr val="000000"/>
              </a:solidFill>
              <a:effectLst/>
              <a:latin typeface="Arial"/>
              <a:cs typeface="Arial"/>
              <a:sym typeface="Arial"/>
            </a:endParaRPr>
          </a:p>
          <a:p>
            <a:r>
              <a:rPr lang="en-US" sz="1100" b="0" i="0" u="none" strike="noStrike" cap="none" baseline="0" dirty="0" smtClean="0">
                <a:solidFill>
                  <a:srgbClr val="000000"/>
                </a:solidFill>
                <a:effectLst/>
                <a:latin typeface="Arial"/>
                <a:cs typeface="Arial"/>
                <a:sym typeface="Arial"/>
              </a:rPr>
              <a:t>As you can see in this figure, employment in mining has consistently declined over the last 10 years. </a:t>
            </a:r>
          </a:p>
          <a:p>
            <a:endParaRPr lang="en-US" sz="1100" b="0" i="0" u="none" strike="noStrike" cap="none" baseline="0" dirty="0" smtClean="0">
              <a:solidFill>
                <a:srgbClr val="000000"/>
              </a:solidFill>
              <a:effectLst/>
              <a:latin typeface="Arial"/>
              <a:cs typeface="Arial"/>
              <a:sym typeface="Arial"/>
            </a:endParaRPr>
          </a:p>
          <a:p>
            <a:r>
              <a:rPr lang="en-US" sz="1100" b="0" i="0" u="none" strike="noStrike" cap="none" baseline="0" dirty="0" smtClean="0">
                <a:solidFill>
                  <a:srgbClr val="000000"/>
                </a:solidFill>
                <a:effectLst/>
                <a:latin typeface="Arial"/>
                <a:cs typeface="Arial"/>
                <a:sym typeface="Arial"/>
              </a:rPr>
              <a:t>You can see that mining lost a large number of jobs during each economic downturn, and never really returned to those levels. </a:t>
            </a:r>
            <a:endParaRPr lang="en-US" baseline="0" dirty="0" smtClean="0"/>
          </a:p>
        </p:txBody>
      </p:sp>
    </p:spTree>
    <p:extLst>
      <p:ext uri="{BB962C8B-B14F-4D97-AF65-F5344CB8AC3E}">
        <p14:creationId xmlns:p14="http://schemas.microsoft.com/office/powerpoint/2010/main" val="20429034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u="none" strike="noStrike" cap="none" dirty="0" smtClean="0">
                <a:solidFill>
                  <a:srgbClr val="000000"/>
                </a:solidFill>
                <a:effectLst/>
                <a:latin typeface="Arial"/>
                <a:ea typeface="Arial"/>
                <a:cs typeface="Arial"/>
                <a:sym typeface="Arial"/>
              </a:rPr>
              <a:t>Construction.</a:t>
            </a:r>
            <a:r>
              <a:rPr lang="en-US" sz="1100" b="0" i="0" u="none" strike="noStrike" cap="none" baseline="0" dirty="0" smtClean="0">
                <a:solidFill>
                  <a:srgbClr val="000000"/>
                </a:solidFill>
                <a:effectLst/>
                <a:latin typeface="Arial"/>
                <a:ea typeface="Arial"/>
                <a:cs typeface="Arial"/>
                <a:sym typeface="Arial"/>
              </a:rPr>
              <a:t> </a:t>
            </a:r>
          </a:p>
          <a:p>
            <a:endParaRPr lang="en-US" sz="1100" b="0" i="0" u="none" strike="noStrike" cap="none" dirty="0" smtClean="0">
              <a:solidFill>
                <a:srgbClr val="000000"/>
              </a:solidFill>
              <a:effectLst/>
              <a:latin typeface="Arial"/>
              <a:ea typeface="Arial"/>
              <a:cs typeface="Arial"/>
              <a:sym typeface="Arial"/>
            </a:endParaRPr>
          </a:p>
          <a:p>
            <a:r>
              <a:rPr lang="en-US" sz="1100" b="0" i="0" u="none" strike="noStrike" cap="none" dirty="0" smtClean="0">
                <a:solidFill>
                  <a:srgbClr val="000000"/>
                </a:solidFill>
                <a:effectLst/>
                <a:latin typeface="Arial"/>
                <a:ea typeface="Arial"/>
                <a:cs typeface="Arial"/>
                <a:sym typeface="Arial"/>
              </a:rPr>
              <a:t>In 2024, construction accounted for 8.4% of Wyoming’s total employment with 23,679 jobs and 9.7% of the state’s total wages, with $1.7 billion.</a:t>
            </a:r>
            <a:r>
              <a:rPr lang="en-US" sz="1100" b="0" i="0" u="none" strike="noStrike" cap="none" baseline="0" dirty="0" smtClean="0">
                <a:solidFill>
                  <a:srgbClr val="000000"/>
                </a:solidFill>
                <a:effectLst/>
                <a:latin typeface="Arial"/>
                <a:ea typeface="Arial"/>
                <a:cs typeface="Arial"/>
                <a:sym typeface="Arial"/>
              </a:rPr>
              <a:t> </a:t>
            </a:r>
          </a:p>
          <a:p>
            <a:endParaRPr lang="en-US" sz="1100" b="0" i="0" u="none" strike="noStrike" cap="none" baseline="0" dirty="0" smtClean="0">
              <a:solidFill>
                <a:srgbClr val="000000"/>
              </a:solidFill>
              <a:effectLst/>
              <a:latin typeface="Arial"/>
              <a:cs typeface="Arial"/>
              <a:sym typeface="Arial"/>
            </a:endParaRPr>
          </a:p>
          <a:p>
            <a:r>
              <a:rPr lang="en-US" sz="1100" b="0" i="0" u="none" strike="noStrike" cap="none" baseline="0" dirty="0" smtClean="0">
                <a:solidFill>
                  <a:srgbClr val="000000"/>
                </a:solidFill>
                <a:effectLst/>
                <a:latin typeface="Arial"/>
                <a:cs typeface="Arial"/>
                <a:sym typeface="Arial"/>
              </a:rPr>
              <a:t>The black line represents average monthly employment, and you can really see the seasonal trend of construction employment. Employment peaks in third quarter each year. </a:t>
            </a:r>
          </a:p>
          <a:p>
            <a:endParaRPr lang="en-US" sz="1100" b="0" i="0" u="none" strike="noStrike" cap="none" baseline="0" dirty="0" smtClean="0">
              <a:solidFill>
                <a:srgbClr val="000000"/>
              </a:solidFill>
              <a:effectLst/>
              <a:latin typeface="Arial"/>
              <a:cs typeface="Arial"/>
              <a:sym typeface="Arial"/>
            </a:endParaRPr>
          </a:p>
          <a:p>
            <a:r>
              <a:rPr lang="en-US" sz="1100" b="0" i="0" u="none" strike="noStrike" cap="none" baseline="0" dirty="0" smtClean="0">
                <a:solidFill>
                  <a:srgbClr val="000000"/>
                </a:solidFill>
                <a:effectLst/>
                <a:latin typeface="Arial"/>
                <a:cs typeface="Arial"/>
                <a:sym typeface="Arial"/>
              </a:rPr>
              <a:t>The red line is a 4-quarter moving average in order to identify employment trends. </a:t>
            </a:r>
          </a:p>
          <a:p>
            <a:endParaRPr lang="en-US" sz="1100" b="0" i="0" u="none" strike="noStrike" cap="none" baseline="0" dirty="0" smtClean="0">
              <a:solidFill>
                <a:srgbClr val="000000"/>
              </a:solidFill>
              <a:effectLst/>
              <a:latin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u="none" strike="noStrike" cap="none" baseline="0" dirty="0" smtClean="0">
                <a:solidFill>
                  <a:srgbClr val="000000"/>
                </a:solidFill>
                <a:effectLst/>
                <a:latin typeface="Arial"/>
                <a:cs typeface="Arial"/>
                <a:sym typeface="Arial"/>
              </a:rPr>
              <a:t>We’ve seen consistent growth in construction jobs since the pandemic. </a:t>
            </a:r>
          </a:p>
          <a:p>
            <a:pPr marL="158750" indent="0">
              <a:buNone/>
            </a:pPr>
            <a:endParaRPr lang="en-US" sz="1100" b="0" i="0" u="none" strike="noStrike" cap="none" baseline="0" dirty="0" smtClean="0">
              <a:solidFill>
                <a:srgbClr val="000000"/>
              </a:solidFill>
              <a:effectLst/>
              <a:latin typeface="Arial"/>
              <a:cs typeface="Arial"/>
              <a:sym typeface="Arial"/>
            </a:endParaRPr>
          </a:p>
          <a:p>
            <a:endParaRPr lang="en-US" sz="1100" b="0" i="0" u="none" strike="noStrike" cap="none" baseline="0" dirty="0" smtClean="0">
              <a:solidFill>
                <a:srgbClr val="000000"/>
              </a:solidFill>
              <a:effectLst/>
              <a:latin typeface="Arial"/>
              <a:cs typeface="Arial"/>
              <a:sym typeface="Arial"/>
            </a:endParaRPr>
          </a:p>
          <a:p>
            <a:endParaRPr lang="en-US" baseline="0" dirty="0" smtClean="0"/>
          </a:p>
        </p:txBody>
      </p:sp>
    </p:spTree>
    <p:extLst>
      <p:ext uri="{BB962C8B-B14F-4D97-AF65-F5344CB8AC3E}">
        <p14:creationId xmlns:p14="http://schemas.microsoft.com/office/powerpoint/2010/main" val="12739558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u="none" strike="noStrike" cap="none" dirty="0" smtClean="0">
                <a:solidFill>
                  <a:srgbClr val="000000"/>
                </a:solidFill>
                <a:effectLst/>
                <a:latin typeface="Arial"/>
                <a:ea typeface="Arial"/>
                <a:cs typeface="Arial"/>
                <a:sym typeface="Arial"/>
              </a:rPr>
              <a:t>Retail</a:t>
            </a:r>
            <a:r>
              <a:rPr lang="en-US" sz="1100" b="0" i="0" u="none" strike="noStrike" cap="none" baseline="0" dirty="0" smtClean="0">
                <a:solidFill>
                  <a:srgbClr val="000000"/>
                </a:solidFill>
                <a:effectLst/>
                <a:latin typeface="Arial"/>
                <a:ea typeface="Arial"/>
                <a:cs typeface="Arial"/>
                <a:sym typeface="Arial"/>
              </a:rPr>
              <a:t> trade.</a:t>
            </a:r>
            <a:endParaRPr lang="en-US" sz="1100" b="0" i="0" u="none" strike="noStrike" cap="none" dirty="0" smtClean="0">
              <a:solidFill>
                <a:srgbClr val="000000"/>
              </a:solidFill>
              <a:effectLst/>
              <a:latin typeface="Arial"/>
              <a:ea typeface="Arial"/>
              <a:cs typeface="Arial"/>
              <a:sym typeface="Arial"/>
            </a:endParaRPr>
          </a:p>
          <a:p>
            <a:endParaRPr lang="en-US" sz="1100" b="0" i="0" u="none" strike="noStrike" cap="none" dirty="0" smtClean="0">
              <a:solidFill>
                <a:srgbClr val="000000"/>
              </a:solidFill>
              <a:effectLst/>
              <a:latin typeface="Arial"/>
              <a:ea typeface="Arial"/>
              <a:cs typeface="Arial"/>
              <a:sym typeface="Arial"/>
            </a:endParaRPr>
          </a:p>
          <a:p>
            <a:r>
              <a:rPr lang="en-US" sz="1100" b="0" i="0" u="none" strike="noStrike" cap="none" dirty="0" smtClean="0">
                <a:solidFill>
                  <a:srgbClr val="000000"/>
                </a:solidFill>
                <a:effectLst/>
                <a:latin typeface="Arial"/>
                <a:ea typeface="Arial"/>
                <a:cs typeface="Arial"/>
                <a:sym typeface="Arial"/>
              </a:rPr>
              <a:t>The 30,225 jobs in Wyoming’s retail trade sector in 2024 represented 10.7% of the state’s total employment.</a:t>
            </a:r>
            <a:r>
              <a:rPr lang="en-US" sz="1100" b="0" i="0" u="none" strike="noStrike" cap="none" baseline="0" dirty="0" smtClean="0">
                <a:solidFill>
                  <a:srgbClr val="000000"/>
                </a:solidFill>
                <a:effectLst/>
                <a:latin typeface="Arial"/>
                <a:ea typeface="Arial"/>
                <a:cs typeface="Arial"/>
                <a:sym typeface="Arial"/>
              </a:rPr>
              <a:t> </a:t>
            </a:r>
          </a:p>
          <a:p>
            <a:endParaRPr lang="en-US" sz="1100" b="0" i="0" u="none" strike="noStrike" cap="none" baseline="0" dirty="0" smtClean="0">
              <a:solidFill>
                <a:srgbClr val="000000"/>
              </a:solidFill>
              <a:effectLst/>
              <a:latin typeface="Arial"/>
              <a:ea typeface="Arial"/>
              <a:cs typeface="Arial"/>
              <a:sym typeface="Arial"/>
            </a:endParaRPr>
          </a:p>
          <a:p>
            <a:r>
              <a:rPr lang="en-US" sz="1100" b="0" i="0" u="none" strike="noStrike" cap="none" baseline="0" dirty="0" smtClean="0">
                <a:solidFill>
                  <a:srgbClr val="000000"/>
                </a:solidFill>
                <a:effectLst/>
                <a:latin typeface="Arial"/>
                <a:ea typeface="Arial"/>
                <a:cs typeface="Arial"/>
                <a:sym typeface="Arial"/>
              </a:rPr>
              <a:t>You can see that same seasonal pattern that we also saw in construction, with employment peaking in the third quarter each year. </a:t>
            </a:r>
          </a:p>
          <a:p>
            <a:endParaRPr lang="en-US" sz="1100" b="0" i="0" u="none" strike="noStrike" cap="none" baseline="0" dirty="0" smtClean="0">
              <a:solidFill>
                <a:srgbClr val="000000"/>
              </a:solidFill>
              <a:effectLst/>
              <a:latin typeface="Arial"/>
              <a:ea typeface="Arial"/>
              <a:cs typeface="Arial"/>
              <a:sym typeface="Arial"/>
            </a:endParaRPr>
          </a:p>
          <a:p>
            <a:r>
              <a:rPr lang="en-US" sz="1100" b="0" i="0" u="none" strike="noStrike" cap="none" dirty="0" smtClean="0">
                <a:solidFill>
                  <a:srgbClr val="000000"/>
                </a:solidFill>
                <a:effectLst/>
                <a:latin typeface="Arial"/>
                <a:ea typeface="Arial"/>
                <a:cs typeface="Arial"/>
                <a:sym typeface="Arial"/>
              </a:rPr>
              <a:t>Retail trade contributed $1.1 billion in total wages, 6.6% of the statewide total. </a:t>
            </a:r>
          </a:p>
          <a:p>
            <a:endParaRPr lang="en-US" sz="1100" b="0" i="0" u="none" strike="noStrike" cap="none" baseline="0" dirty="0" smtClean="0">
              <a:solidFill>
                <a:srgbClr val="000000"/>
              </a:solidFill>
              <a:effectLst/>
              <a:latin typeface="Arial"/>
              <a:cs typeface="Arial"/>
              <a:sym typeface="Arial"/>
            </a:endParaRPr>
          </a:p>
          <a:p>
            <a:r>
              <a:rPr lang="en-US" sz="1100" b="0" i="0" u="none" strike="noStrike" cap="none" baseline="0" dirty="0" smtClean="0">
                <a:solidFill>
                  <a:srgbClr val="000000"/>
                </a:solidFill>
                <a:effectLst/>
                <a:latin typeface="Arial"/>
                <a:cs typeface="Arial"/>
                <a:sym typeface="Arial"/>
              </a:rPr>
              <a:t>You can see the downward trend in employment in retail trade for several years from 2015 to 2020, and then we really saw an upturn during and after the pandemic. </a:t>
            </a:r>
          </a:p>
          <a:p>
            <a:endParaRPr lang="en-US" sz="1100" b="0" i="0" u="none" strike="noStrike" cap="none" baseline="0" dirty="0" smtClean="0">
              <a:solidFill>
                <a:srgbClr val="000000"/>
              </a:solidFill>
              <a:effectLst/>
              <a:latin typeface="Arial"/>
              <a:cs typeface="Arial"/>
              <a:sym typeface="Arial"/>
            </a:endParaRPr>
          </a:p>
          <a:p>
            <a:r>
              <a:rPr lang="en-US" sz="1100" b="0" i="0" u="none" strike="noStrike" cap="none" baseline="0" dirty="0" smtClean="0">
                <a:solidFill>
                  <a:srgbClr val="000000"/>
                </a:solidFill>
                <a:effectLst/>
                <a:latin typeface="Arial"/>
                <a:cs typeface="Arial"/>
                <a:sym typeface="Arial"/>
              </a:rPr>
              <a:t>Since about 2022, employment in retail trade has been pretty flat. </a:t>
            </a:r>
            <a:endParaRPr lang="en-US" baseline="0" dirty="0" smtClean="0"/>
          </a:p>
        </p:txBody>
      </p:sp>
    </p:spTree>
    <p:extLst>
      <p:ext uri="{BB962C8B-B14F-4D97-AF65-F5344CB8AC3E}">
        <p14:creationId xmlns:p14="http://schemas.microsoft.com/office/powerpoint/2010/main" val="10008429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Professional &amp; business services. </a:t>
            </a:r>
          </a:p>
          <a:p>
            <a:endParaRPr lang="en-US" baseline="0" dirty="0" smtClean="0"/>
          </a:p>
          <a:p>
            <a:r>
              <a:rPr lang="en-US" baseline="0" dirty="0" smtClean="0"/>
              <a:t>This slide looks at professional &amp; business services, which is a </a:t>
            </a:r>
            <a:r>
              <a:rPr lang="en-US" baseline="0" dirty="0" err="1" smtClean="0"/>
              <a:t>supersector</a:t>
            </a:r>
            <a:r>
              <a:rPr lang="en-US" baseline="0" dirty="0" smtClean="0"/>
              <a:t> comprising three sectors: professional &amp; technical services, management of companies &amp; enterprises, and administrative &amp; waste services.</a:t>
            </a:r>
          </a:p>
          <a:p>
            <a:endParaRPr lang="en-US" baseline="0" dirty="0" smtClean="0"/>
          </a:p>
          <a:p>
            <a:r>
              <a:rPr lang="en-US" baseline="0" dirty="0" smtClean="0"/>
              <a:t>In 2024, the 22,112 jobs in professional &amp; business services accounted for 7.8% of Wyoming’s average monthly employment, and this </a:t>
            </a:r>
            <a:r>
              <a:rPr lang="en-US" baseline="0" dirty="0" err="1" smtClean="0"/>
              <a:t>supersector</a:t>
            </a:r>
            <a:r>
              <a:rPr lang="en-US" baseline="0" dirty="0" smtClean="0"/>
              <a:t> contributed $1.9 billion in total wages, 10.9% of the total.</a:t>
            </a:r>
          </a:p>
          <a:p>
            <a:endParaRPr lang="en-US" baseline="0" dirty="0" smtClean="0"/>
          </a:p>
          <a:p>
            <a:r>
              <a:rPr lang="en-US" baseline="0" dirty="0" smtClean="0"/>
              <a:t>You can see the really strong, consistent job growth in this industry since the pandemic. </a:t>
            </a:r>
          </a:p>
          <a:p>
            <a:endParaRPr lang="en-US" baseline="0" dirty="0" smtClean="0"/>
          </a:p>
          <a:p>
            <a:r>
              <a:rPr lang="en-US" baseline="0" dirty="0" smtClean="0"/>
              <a:t>The greatest growth has been seen in detailed industries like computer systems design &amp; related services, management &amp; technical consulting services, architectural &amp; engineering services, and office administrative services. </a:t>
            </a:r>
          </a:p>
          <a:p>
            <a:endParaRPr lang="en-US" baseline="0" dirty="0" smtClean="0"/>
          </a:p>
        </p:txBody>
      </p:sp>
    </p:spTree>
    <p:extLst>
      <p:ext uri="{BB962C8B-B14F-4D97-AF65-F5344CB8AC3E}">
        <p14:creationId xmlns:p14="http://schemas.microsoft.com/office/powerpoint/2010/main" val="17561813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Health care &amp; social assistance. </a:t>
            </a:r>
          </a:p>
          <a:p>
            <a:endParaRPr lang="en-US" baseline="0" dirty="0" smtClean="0"/>
          </a:p>
          <a:p>
            <a:r>
              <a:rPr lang="en-US" baseline="0" dirty="0" smtClean="0"/>
              <a:t>In 2024, Wyoming had 26,272 jobs in health care &amp; social assistance, or 9.3% of all jobs in the state. The $1.4 billion in total wages accounted for 8.1% of the state’s total.</a:t>
            </a:r>
          </a:p>
          <a:p>
            <a:endParaRPr lang="en-US" baseline="0" dirty="0" smtClean="0"/>
          </a:p>
          <a:p>
            <a:r>
              <a:rPr lang="en-US" baseline="0" dirty="0" smtClean="0"/>
              <a:t>You can see in this graph how health care &amp; social assistance doesn’t follow the same seasonal patterns of several other industries. </a:t>
            </a:r>
          </a:p>
          <a:p>
            <a:endParaRPr lang="en-US" baseline="0" dirty="0" smtClean="0"/>
          </a:p>
          <a:p>
            <a:r>
              <a:rPr lang="en-US" baseline="0" dirty="0" smtClean="0"/>
              <a:t>This is another industry where we’ve seen consistent growth since the pandemic. </a:t>
            </a:r>
          </a:p>
        </p:txBody>
      </p:sp>
    </p:spTree>
    <p:extLst>
      <p:ext uri="{BB962C8B-B14F-4D97-AF65-F5344CB8AC3E}">
        <p14:creationId xmlns:p14="http://schemas.microsoft.com/office/powerpoint/2010/main" val="2063342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a:headEnd/>
            <a:tailEnd/>
          </a:ln>
        </p:spPr>
      </p:sp>
      <p:sp>
        <p:nvSpPr>
          <p:cNvPr id="68611" name="Notes Placeholder 2"/>
          <p:cNvSpPr txBox="1">
            <a:spLocks noGrp="1"/>
          </p:cNvSpPr>
          <p:nvPr>
            <p:ph type="body" idx="1"/>
          </p:nvPr>
        </p:nvSpPr>
        <p:spPr>
          <a:ln/>
        </p:spPr>
        <p:txBody>
          <a:bodyPr/>
          <a:lstStyle/>
          <a:p>
            <a:pPr eaLnBrk="1" hangingPunct="1">
              <a:buSzPts val="1100"/>
              <a:buFont typeface="Arial" panose="020B0604020202020204" pitchFamily="34" charset="0"/>
              <a:buChar char="●"/>
            </a:pPr>
            <a:r>
              <a:rPr lang="en-US" altLang="en-US" sz="1200" dirty="0" smtClean="0">
                <a:latin typeface="Arial" panose="020B0604020202020204" pitchFamily="34" charset="0"/>
                <a:cs typeface="Arial" panose="020B0604020202020204" pitchFamily="34" charset="0"/>
              </a:rPr>
              <a:t>I’ll start</a:t>
            </a:r>
            <a:r>
              <a:rPr lang="en-US" altLang="en-US" sz="1200" baseline="0" dirty="0" smtClean="0">
                <a:latin typeface="Arial" panose="020B0604020202020204" pitchFamily="34" charset="0"/>
                <a:cs typeface="Arial" panose="020B0604020202020204" pitchFamily="34" charset="0"/>
              </a:rPr>
              <a:t> off with some data from the first part of the plan, an economic analysis. </a:t>
            </a:r>
          </a:p>
          <a:p>
            <a:pPr eaLnBrk="1" hangingPunct="1">
              <a:buSzPts val="1100"/>
              <a:buFont typeface="Arial" panose="020B0604020202020204" pitchFamily="34" charset="0"/>
              <a:buChar char="●"/>
            </a:pPr>
            <a:endParaRPr lang="en-US" altLang="en-US"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07319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And finally, we’ll look at leisure &amp; hospitality. </a:t>
            </a:r>
          </a:p>
          <a:p>
            <a:endParaRPr lang="en-US" baseline="0" dirty="0" smtClean="0"/>
          </a:p>
          <a:p>
            <a:r>
              <a:rPr lang="en-US" baseline="0" dirty="0" smtClean="0"/>
              <a:t>Wyoming’s leisure &amp; hospitality sector provides more jobs than any other industry. In 2024, the 38,337 jobs accounted for 13.6% of total employment in the state. The $1.1 billion in total wages accounted for 6.3% of the statewide total. </a:t>
            </a:r>
          </a:p>
          <a:p>
            <a:endParaRPr lang="en-US" baseline="0" dirty="0" smtClean="0"/>
          </a:p>
          <a:p>
            <a:r>
              <a:rPr lang="en-US" baseline="0" dirty="0" smtClean="0"/>
              <a:t>There’s that seasonal pattern again, peaking in the third quarter. </a:t>
            </a:r>
          </a:p>
          <a:p>
            <a:endParaRPr lang="en-US" baseline="0" dirty="0" smtClean="0"/>
          </a:p>
          <a:p>
            <a:r>
              <a:rPr lang="en-US" baseline="0" dirty="0" smtClean="0"/>
              <a:t>Leisure &amp; hospitality lost more jobs during the pandemic than any other sector, but it did recover and over the last several years, employment has reached an all-time high. </a:t>
            </a:r>
          </a:p>
          <a:p>
            <a:endParaRPr lang="en-US" baseline="0" dirty="0" smtClean="0"/>
          </a:p>
        </p:txBody>
      </p:sp>
    </p:spTree>
    <p:extLst>
      <p:ext uri="{BB962C8B-B14F-4D97-AF65-F5344CB8AC3E}">
        <p14:creationId xmlns:p14="http://schemas.microsoft.com/office/powerpoint/2010/main" val="37864712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that I will go ahead and wrap up the presentation. </a:t>
            </a:r>
          </a:p>
          <a:p>
            <a:endParaRPr lang="en-US" dirty="0" smtClean="0"/>
          </a:p>
          <a:p>
            <a:r>
              <a:rPr lang="en-US" dirty="0" smtClean="0"/>
              <a:t>There is a lot more information in the WIOA state plan</a:t>
            </a:r>
            <a:r>
              <a:rPr lang="en-US" baseline="0" dirty="0" smtClean="0"/>
              <a:t>. I encourage you to read the narrative and check out the tables and figures; the links to those items are on slide 3 in this presentation. </a:t>
            </a:r>
          </a:p>
          <a:p>
            <a:endParaRPr lang="en-US" baseline="0" dirty="0" smtClean="0"/>
          </a:p>
          <a:p>
            <a:r>
              <a:rPr lang="en-US" baseline="0" dirty="0" smtClean="0"/>
              <a:t>As I previously mentioned, we’re wrapping up our 2026 Wyoming Workforce Annual Report, so I’ll be back with another presentation of updated data in the fall. </a:t>
            </a:r>
          </a:p>
          <a:p>
            <a:endParaRPr lang="en-US" baseline="0" dirty="0" smtClean="0"/>
          </a:p>
          <a:p>
            <a:r>
              <a:rPr lang="en-US" baseline="0" dirty="0" smtClean="0"/>
              <a:t>Thank you again, and if you have any questions or need any assistance finding particular data, please feel free to reach out to me. My phone number and email address are provided on this slide, along with our physical address and website. </a:t>
            </a:r>
            <a:endParaRPr lang="en-US" dirty="0"/>
          </a:p>
        </p:txBody>
      </p:sp>
    </p:spTree>
    <p:extLst>
      <p:ext uri="{BB962C8B-B14F-4D97-AF65-F5344CB8AC3E}">
        <p14:creationId xmlns:p14="http://schemas.microsoft.com/office/powerpoint/2010/main" val="619784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the end of the Covid-19 pandemic and the associated economic</a:t>
            </a:r>
            <a:r>
              <a:rPr lang="en-US" baseline="0" dirty="0" smtClean="0"/>
              <a:t> downturn, Wyoming saw 16 consecutive quarters of job growth from second quarter 2021 to second quarter 2025, based on data from the Quarterly Census of Employment and Wages, or QCEW. </a:t>
            </a:r>
          </a:p>
          <a:p>
            <a:endParaRPr lang="en-US" baseline="0" dirty="0" smtClean="0"/>
          </a:p>
          <a:p>
            <a:r>
              <a:rPr lang="en-US" baseline="0" dirty="0" smtClean="0"/>
              <a:t>That’s four years of job growth. </a:t>
            </a:r>
          </a:p>
          <a:p>
            <a:endParaRPr lang="en-US" baseline="0" dirty="0" smtClean="0"/>
          </a:p>
          <a:p>
            <a:r>
              <a:rPr lang="en-US" baseline="0" dirty="0" smtClean="0"/>
              <a:t>However, job growth began to slow during the first two quarters of 2025. During first and second quarter 2025, Wyoming employment grew at a rate of just 0.4% over the year during each quarter. Employers added right around 1,050 jobs each quarter. </a:t>
            </a:r>
          </a:p>
          <a:p>
            <a:endParaRPr lang="en-US" baseline="0" dirty="0" smtClean="0"/>
          </a:p>
          <a:p>
            <a:r>
              <a:rPr lang="en-US" baseline="0" dirty="0" smtClean="0"/>
              <a:t>In addition, data from the QCEW indicate that Wyoming lost 1,300 jobs over the year in third quarter 2025, which is a 0.5% decrease, and 1,800 jobs in fourth quarter 2025, a 0.6% decrease. This marked the first over-the-year job losses in Wyoming since first quarter 2021 during the pandemic. </a:t>
            </a:r>
          </a:p>
        </p:txBody>
      </p:sp>
    </p:spTree>
    <p:extLst>
      <p:ext uri="{BB962C8B-B14F-4D97-AF65-F5344CB8AC3E}">
        <p14:creationId xmlns:p14="http://schemas.microsoft.com/office/powerpoint/2010/main" val="3261597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figure presents</a:t>
            </a:r>
            <a:r>
              <a:rPr lang="en-US" baseline="0" dirty="0" smtClean="0"/>
              <a:t> a visualization of what I was just talking about, and shows over-the-year percent change in Wyoming employment from first quarter 2015 to fourth quarter 2025. You can see how job growth slowed during the last several quarters. </a:t>
            </a:r>
          </a:p>
          <a:p>
            <a:endParaRPr lang="en-US" baseline="0" dirty="0" smtClean="0"/>
          </a:p>
          <a:p>
            <a:r>
              <a:rPr lang="en-US" baseline="0" dirty="0" smtClean="0"/>
              <a:t>Each red square indicates a quarter of over-the-year job losses. </a:t>
            </a:r>
          </a:p>
          <a:p>
            <a:endParaRPr lang="en-US" baseline="0" dirty="0" smtClean="0"/>
          </a:p>
          <a:p>
            <a:r>
              <a:rPr lang="en-US" baseline="0" dirty="0" smtClean="0"/>
              <a:t>The two shaded boxes represent periods of economic downturn: 2015Q2 to 2016Q4 and 2020Q2 to 2021Q1. We define an </a:t>
            </a:r>
            <a:r>
              <a:rPr lang="en-US" i="1" baseline="0" dirty="0" smtClean="0"/>
              <a:t>economic downturn</a:t>
            </a:r>
            <a:r>
              <a:rPr lang="en-US" baseline="0" dirty="0" smtClean="0"/>
              <a:t> as a period of at least two consecutive quarters of over-the-year declines in both average monthly employment and total wages based on data from the QCEW. </a:t>
            </a:r>
          </a:p>
          <a:p>
            <a:endParaRPr lang="en-US" baseline="0" dirty="0" smtClean="0"/>
          </a:p>
          <a:p>
            <a:r>
              <a:rPr lang="en-US" baseline="0" dirty="0" smtClean="0"/>
              <a:t>At the very end of this graph you can see two consecutive quarters of over-the-year job losses during third and fourth quarter 2025. These were relatively small job losses at .5% and .6%, and we wouldn’t consider this an economic downturn because total wages actually increased during those two quarters. However, this is definitely something to keep an eye on. </a:t>
            </a:r>
          </a:p>
        </p:txBody>
      </p:sp>
    </p:spTree>
    <p:extLst>
      <p:ext uri="{BB962C8B-B14F-4D97-AF65-F5344CB8AC3E}">
        <p14:creationId xmlns:p14="http://schemas.microsoft.com/office/powerpoint/2010/main" val="3101486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this part of the WIOA plan we used data from second quarter 2024 to second quarter 2025, as they were the most current data at the time. </a:t>
            </a:r>
          </a:p>
          <a:p>
            <a:endParaRPr lang="en-US" baseline="0" dirty="0" smtClean="0"/>
          </a:p>
          <a:p>
            <a:r>
              <a:rPr lang="en-US" baseline="0" dirty="0" smtClean="0"/>
              <a:t>Construction added the greatest number of jobs with 363, a 1.5% over-the-year increase. </a:t>
            </a:r>
          </a:p>
          <a:p>
            <a:endParaRPr lang="en-US" baseline="0" dirty="0" smtClean="0"/>
          </a:p>
          <a:p>
            <a:r>
              <a:rPr lang="en-US" baseline="0" dirty="0" smtClean="0"/>
              <a:t>Wholesale trade, transportation, &amp; utilities added 338 (1.7%)</a:t>
            </a:r>
          </a:p>
          <a:p>
            <a:endParaRPr lang="en-US" baseline="0" dirty="0" smtClean="0"/>
          </a:p>
          <a:p>
            <a:r>
              <a:rPr lang="en-US" baseline="0" dirty="0" smtClean="0"/>
              <a:t>Other services, except public administration added 197 (2.6%)</a:t>
            </a:r>
          </a:p>
          <a:p>
            <a:endParaRPr lang="en-US" baseline="0" dirty="0" smtClean="0"/>
          </a:p>
          <a:p>
            <a:r>
              <a:rPr lang="en-US" baseline="0" dirty="0" smtClean="0"/>
              <a:t>And health care &amp; social assistance added 166 (0.6%)</a:t>
            </a:r>
          </a:p>
          <a:p>
            <a:endParaRPr lang="en-US" baseline="0" dirty="0" smtClean="0"/>
          </a:p>
          <a:p>
            <a:r>
              <a:rPr lang="en-US" baseline="0" dirty="0" smtClean="0"/>
              <a:t>But perhaps the thing that stood out the most was mining, which lost 317 jobs, a 2% over-the-year decline. </a:t>
            </a:r>
          </a:p>
        </p:txBody>
      </p:sp>
    </p:spTree>
    <p:extLst>
      <p:ext uri="{BB962C8B-B14F-4D97-AF65-F5344CB8AC3E}">
        <p14:creationId xmlns:p14="http://schemas.microsoft.com/office/powerpoint/2010/main" val="877902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WIOA</a:t>
            </a:r>
            <a:r>
              <a:rPr lang="en-US" baseline="0" dirty="0" smtClean="0"/>
              <a:t> plan requires us to identify existing and emerging industries. </a:t>
            </a:r>
            <a:endParaRPr lang="en-US" dirty="0" smtClean="0"/>
          </a:p>
          <a:p>
            <a:endParaRPr lang="en-US" dirty="0" smtClean="0"/>
          </a:p>
          <a:p>
            <a:r>
              <a:rPr lang="en-US" dirty="0" smtClean="0"/>
              <a:t>To</a:t>
            </a:r>
            <a:r>
              <a:rPr lang="en-US" baseline="0" dirty="0" smtClean="0"/>
              <a:t> do this, we looked at more detailed industry subsectors. </a:t>
            </a:r>
          </a:p>
          <a:p>
            <a:endParaRPr lang="en-US" baseline="0" dirty="0" smtClean="0"/>
          </a:p>
          <a:p>
            <a:r>
              <a:rPr lang="en-US" baseline="0" dirty="0" smtClean="0"/>
              <a:t>Just to quickly explain, industry </a:t>
            </a:r>
            <a:r>
              <a:rPr lang="en-US" i="1" baseline="0" dirty="0" smtClean="0"/>
              <a:t>sectors</a:t>
            </a:r>
            <a:r>
              <a:rPr lang="en-US" baseline="0" dirty="0" smtClean="0"/>
              <a:t> are given a 2-digit code from North American Industry Classification System, or NAICS. Within each 2-digit sector are several more detailed 3-digit </a:t>
            </a:r>
            <a:r>
              <a:rPr lang="en-US" i="1" baseline="0" dirty="0" smtClean="0"/>
              <a:t>subsectors</a:t>
            </a:r>
            <a:r>
              <a:rPr lang="en-US" baseline="0" dirty="0" smtClean="0"/>
              <a:t>. </a:t>
            </a:r>
          </a:p>
          <a:p>
            <a:endParaRPr lang="en-US" baseline="0" dirty="0" smtClean="0"/>
          </a:p>
          <a:p>
            <a:r>
              <a:rPr lang="en-US" baseline="0" dirty="0" smtClean="0"/>
              <a:t>For example, construction is given the NAICS code 23, which you can see on the left. Within construction are three subsectors: construction of buildings (NAICS 236), heavy &amp; civil engineering construction (237), and specialty trade contractors (238).</a:t>
            </a:r>
          </a:p>
          <a:p>
            <a:endParaRPr lang="en-US" baseline="0" dirty="0" smtClean="0"/>
          </a:p>
          <a:p>
            <a:r>
              <a:rPr lang="en-US" baseline="0" dirty="0" smtClean="0"/>
              <a:t>Also, health care &amp; social assistance is given the NAICS code 62, which you can see on the right. There are four subsectors within health care &amp; social assistance, including ambulatory health care services (NAICS 621), hospitals (622), nursing &amp; residential care facilities (623), and social assistance (624).</a:t>
            </a:r>
          </a:p>
        </p:txBody>
      </p:sp>
    </p:spTree>
    <p:extLst>
      <p:ext uri="{BB962C8B-B14F-4D97-AF65-F5344CB8AC3E}">
        <p14:creationId xmlns:p14="http://schemas.microsoft.com/office/powerpoint/2010/main" val="1445722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identify </a:t>
            </a:r>
            <a:r>
              <a:rPr lang="en-US" b="1" dirty="0" smtClean="0"/>
              <a:t>existing</a:t>
            </a:r>
            <a:r>
              <a:rPr lang="en-US" dirty="0" smtClean="0"/>
              <a:t> demand industries as required by the WIOA plan, we looked at our latest growing and declining industries report from second quarter 2025. </a:t>
            </a:r>
          </a:p>
          <a:p>
            <a:pPr marL="158750" indent="0">
              <a:buNone/>
            </a:pPr>
            <a:endParaRPr lang="en-US" baseline="0" dirty="0" smtClean="0"/>
          </a:p>
          <a:p>
            <a:r>
              <a:rPr lang="en-US" baseline="0" dirty="0" smtClean="0"/>
              <a:t>We define a </a:t>
            </a:r>
            <a:r>
              <a:rPr lang="en-US" i="1" baseline="0" dirty="0" smtClean="0"/>
              <a:t>growing industry subsector </a:t>
            </a:r>
            <a:r>
              <a:rPr lang="en-US" baseline="0" dirty="0" smtClean="0"/>
              <a:t>as one that has seen an over-the-year increase of at least 5% for two consecutive quarters, based on data from the QCEW. In addition, we limit these to industries with employment of at least 100. </a:t>
            </a:r>
          </a:p>
          <a:p>
            <a:endParaRPr lang="en-US" baseline="0" dirty="0" smtClean="0"/>
          </a:p>
          <a:p>
            <a:r>
              <a:rPr lang="en-US" baseline="0" dirty="0" smtClean="0"/>
              <a:t>In second quarter 2025, we had 8 subsectors that met these criteria. </a:t>
            </a:r>
          </a:p>
          <a:p>
            <a:endParaRPr lang="en-US" baseline="0" dirty="0" smtClean="0"/>
          </a:p>
          <a:p>
            <a:r>
              <a:rPr lang="en-US" baseline="0" dirty="0" smtClean="0"/>
              <a:t>Some of the subsectors with the greatest job gains in second quarter 2025 included specialty trade contractors, support activities for transportation, warehousing &amp; storage, and food manufacturing.  </a:t>
            </a:r>
          </a:p>
          <a:p>
            <a:endParaRPr lang="en-US" baseline="0" dirty="0" smtClean="0"/>
          </a:p>
          <a:p>
            <a:r>
              <a:rPr lang="en-US" baseline="0" dirty="0" smtClean="0"/>
              <a:t>For example, specialty trade contractors added an average of 671 jobs per quarter from the prior year in 2025Q2 and 2025Q1, an average increase of 5.6%.</a:t>
            </a:r>
          </a:p>
        </p:txBody>
      </p:sp>
    </p:spTree>
    <p:extLst>
      <p:ext uri="{BB962C8B-B14F-4D97-AF65-F5344CB8AC3E}">
        <p14:creationId xmlns:p14="http://schemas.microsoft.com/office/powerpoint/2010/main" val="4158270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WS Modern"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311808" y="124472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311800" y="3211800"/>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2"/>
          <p:cNvSpPr/>
          <p:nvPr/>
        </p:nvSpPr>
        <p:spPr>
          <a:xfrm>
            <a:off x="-20700" y="-16525"/>
            <a:ext cx="9185400" cy="792600"/>
          </a:xfrm>
          <a:prstGeom prst="rect">
            <a:avLst/>
          </a:prstGeom>
          <a:solidFill>
            <a:srgbClr val="A22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Google Shape;15;p2"/>
          <p:cNvPicPr preferRelativeResize="0"/>
          <p:nvPr/>
        </p:nvPicPr>
        <p:blipFill>
          <a:blip r:embed="rId2">
            <a:alphaModFix/>
          </a:blip>
          <a:stretch>
            <a:fillRect/>
          </a:stretch>
        </p:blipFill>
        <p:spPr>
          <a:xfrm>
            <a:off x="230697" y="223400"/>
            <a:ext cx="1375500" cy="1021324"/>
          </a:xfrm>
          <a:prstGeom prst="rect">
            <a:avLst/>
          </a:prstGeom>
          <a:noFill/>
          <a:ln>
            <a:noFill/>
          </a:ln>
        </p:spPr>
      </p:pic>
      <p:sp>
        <p:nvSpPr>
          <p:cNvPr id="16" name="Google Shape;16;p2"/>
          <p:cNvSpPr/>
          <p:nvPr/>
        </p:nvSpPr>
        <p:spPr>
          <a:xfrm>
            <a:off x="-20600" y="-13725"/>
            <a:ext cx="9185400" cy="144300"/>
          </a:xfrm>
          <a:prstGeom prst="rect">
            <a:avLst/>
          </a:prstGeom>
          <a:solidFill>
            <a:srgbClr val="7B2D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0600" y="5054125"/>
            <a:ext cx="9185400" cy="144300"/>
          </a:xfrm>
          <a:prstGeom prst="rect">
            <a:avLst/>
          </a:prstGeom>
          <a:solidFill>
            <a:srgbClr val="7B2D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Slide Number Placeholder 1"/>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 smtClean="0"/>
              <a:t>‹#›</a:t>
            </a:fld>
            <a:endParaRPr lang="en" dirty="0">
              <a:latin typeface="Libre Franklin"/>
              <a:ea typeface="Libre Franklin"/>
              <a:cs typeface="Libre Franklin"/>
              <a:sym typeface="Libre Frankli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1819800" y="447713"/>
            <a:ext cx="70401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4"/>
          <p:cNvSpPr txBox="1">
            <a:spLocks noGrp="1"/>
          </p:cNvSpPr>
          <p:nvPr>
            <p:ph type="body" idx="1"/>
          </p:nvPr>
        </p:nvSpPr>
        <p:spPr>
          <a:xfrm>
            <a:off x="311700" y="1363050"/>
            <a:ext cx="8520600" cy="32061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1819800" y="447713"/>
            <a:ext cx="70401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5"/>
          <p:cNvSpPr txBox="1">
            <a:spLocks noGrp="1"/>
          </p:cNvSpPr>
          <p:nvPr>
            <p:ph type="body" idx="1"/>
          </p:nvPr>
        </p:nvSpPr>
        <p:spPr>
          <a:xfrm>
            <a:off x="311700" y="1366575"/>
            <a:ext cx="3999900" cy="3202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366675"/>
            <a:ext cx="3999900" cy="3202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1819800" y="447713"/>
            <a:ext cx="70401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1819800" y="239700"/>
            <a:ext cx="68604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5" name="Google Shape;35;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9" name="Google Shape;39;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8" name="Google Shape;4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819800" y="447713"/>
            <a:ext cx="70401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A22A30"/>
              </a:buClr>
              <a:buSzPts val="2800"/>
              <a:buFont typeface="Libre Franklin Medium"/>
              <a:buNone/>
              <a:defRPr sz="2800">
                <a:solidFill>
                  <a:srgbClr val="A22A30"/>
                </a:solidFill>
                <a:latin typeface="Libre Franklin Medium"/>
                <a:ea typeface="Libre Franklin Medium"/>
                <a:cs typeface="Libre Franklin Medium"/>
                <a:sym typeface="Libre Franklin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363050"/>
            <a:ext cx="8520600" cy="32061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Libre Franklin"/>
              <a:buChar char="●"/>
              <a:defRPr sz="1800">
                <a:solidFill>
                  <a:schemeClr val="dk2"/>
                </a:solidFill>
                <a:latin typeface="Libre Franklin"/>
                <a:ea typeface="Libre Franklin"/>
                <a:cs typeface="Libre Franklin"/>
                <a:sym typeface="Libre Franklin"/>
              </a:defRPr>
            </a:lvl1pPr>
            <a:lvl2pPr marL="914400" lvl="1"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2pPr>
            <a:lvl3pPr marL="1371600" lvl="2"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3pPr>
            <a:lvl4pPr marL="1828800" lvl="3"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4pPr>
            <a:lvl5pPr marL="2286000" lvl="4"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5pPr>
            <a:lvl6pPr marL="2743200" lvl="5"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6pPr>
            <a:lvl7pPr marL="3200400" lvl="6"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7pPr>
            <a:lvl8pPr marL="3657600" lvl="7"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8pPr>
            <a:lvl9pPr marL="4114800" lvl="8" indent="-317500">
              <a:lnSpc>
                <a:spcPct val="115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rgbClr val="ABB8C3"/>
                </a:solidFill>
              </a:defRPr>
            </a:lvl1pPr>
            <a:lvl2pPr lvl="1" algn="r">
              <a:buNone/>
              <a:defRPr sz="1000">
                <a:solidFill>
                  <a:srgbClr val="ABB8C3"/>
                </a:solidFill>
              </a:defRPr>
            </a:lvl2pPr>
            <a:lvl3pPr lvl="2" algn="r">
              <a:buNone/>
              <a:defRPr sz="1000">
                <a:solidFill>
                  <a:srgbClr val="ABB8C3"/>
                </a:solidFill>
              </a:defRPr>
            </a:lvl3pPr>
            <a:lvl4pPr lvl="3" algn="r">
              <a:buNone/>
              <a:defRPr sz="1000">
                <a:solidFill>
                  <a:srgbClr val="ABB8C3"/>
                </a:solidFill>
              </a:defRPr>
            </a:lvl4pPr>
            <a:lvl5pPr lvl="4" algn="r">
              <a:buNone/>
              <a:defRPr sz="1000">
                <a:solidFill>
                  <a:srgbClr val="ABB8C3"/>
                </a:solidFill>
              </a:defRPr>
            </a:lvl5pPr>
            <a:lvl6pPr lvl="5" algn="r">
              <a:buNone/>
              <a:defRPr sz="1000">
                <a:solidFill>
                  <a:srgbClr val="ABB8C3"/>
                </a:solidFill>
              </a:defRPr>
            </a:lvl6pPr>
            <a:lvl7pPr lvl="6" algn="r">
              <a:buNone/>
              <a:defRPr sz="1000">
                <a:solidFill>
                  <a:srgbClr val="ABB8C3"/>
                </a:solidFill>
              </a:defRPr>
            </a:lvl7pPr>
            <a:lvl8pPr lvl="7" algn="r">
              <a:buNone/>
              <a:defRPr sz="1000">
                <a:solidFill>
                  <a:srgbClr val="ABB8C3"/>
                </a:solidFill>
              </a:defRPr>
            </a:lvl8pPr>
            <a:lvl9pPr lvl="8" algn="r">
              <a:buNone/>
              <a:defRPr sz="1000">
                <a:solidFill>
                  <a:srgbClr val="ABB8C3"/>
                </a:solidFill>
              </a:defRPr>
            </a:lvl9pPr>
          </a:lstStyle>
          <a:p>
            <a:pPr marL="0" lvl="0" indent="0" algn="r" rtl="0">
              <a:spcBef>
                <a:spcPts val="0"/>
              </a:spcBef>
              <a:spcAft>
                <a:spcPts val="0"/>
              </a:spcAft>
              <a:buNone/>
            </a:pPr>
            <a:fld id="{00000000-1234-1234-1234-123412341234}" type="slidenum">
              <a:rPr lang="en"/>
              <a:t>‹#›</a:t>
            </a:fld>
            <a:endParaRPr>
              <a:latin typeface="Libre Franklin"/>
              <a:ea typeface="Libre Franklin"/>
              <a:cs typeface="Libre Franklin"/>
              <a:sym typeface="Libre Franklin"/>
            </a:endParaRPr>
          </a:p>
        </p:txBody>
      </p:sp>
      <p:pic>
        <p:nvPicPr>
          <p:cNvPr id="9" name="Google Shape;9;p1"/>
          <p:cNvPicPr preferRelativeResize="0"/>
          <p:nvPr/>
        </p:nvPicPr>
        <p:blipFill>
          <a:blip r:embed="rId11">
            <a:alphaModFix/>
          </a:blip>
          <a:stretch>
            <a:fillRect/>
          </a:stretch>
        </p:blipFill>
        <p:spPr>
          <a:xfrm>
            <a:off x="230697" y="223400"/>
            <a:ext cx="1375500" cy="1021324"/>
          </a:xfrm>
          <a:prstGeom prst="rect">
            <a:avLst/>
          </a:prstGeom>
          <a:noFill/>
          <a:ln>
            <a:noFill/>
          </a:ln>
        </p:spPr>
      </p:pic>
      <p:sp>
        <p:nvSpPr>
          <p:cNvPr id="10" name="Google Shape;10;p1"/>
          <p:cNvSpPr/>
          <p:nvPr/>
        </p:nvSpPr>
        <p:spPr>
          <a:xfrm>
            <a:off x="-23800" y="5026750"/>
            <a:ext cx="9188700" cy="171600"/>
          </a:xfrm>
          <a:prstGeom prst="rect">
            <a:avLst/>
          </a:prstGeom>
          <a:solidFill>
            <a:srgbClr val="7B2D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mailto:Michael.Moore@wyo.gov"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311808" y="1244725"/>
            <a:ext cx="8329916" cy="154999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3600" b="1" dirty="0" smtClean="0">
                <a:latin typeface="+mj-lt"/>
              </a:rPr>
              <a:t>Economic and Workforce Analyses</a:t>
            </a:r>
            <a:endParaRPr sz="3600" b="1" i="1" dirty="0">
              <a:latin typeface="+mj-lt"/>
            </a:endParaRPr>
          </a:p>
        </p:txBody>
      </p:sp>
      <p:sp>
        <p:nvSpPr>
          <p:cNvPr id="60" name="Google Shape;60;p13"/>
          <p:cNvSpPr txBox="1">
            <a:spLocks noGrp="1"/>
          </p:cNvSpPr>
          <p:nvPr>
            <p:ph type="subTitle" idx="1"/>
          </p:nvPr>
        </p:nvSpPr>
        <p:spPr>
          <a:xfrm>
            <a:off x="3359800" y="4096228"/>
            <a:ext cx="4027763" cy="792600"/>
          </a:xfrm>
          <a:prstGeom prst="rect">
            <a:avLst/>
          </a:prstGeom>
        </p:spPr>
        <p:txBody>
          <a:bodyPr spcFirstLastPara="1" wrap="square" lIns="91425" tIns="91425" rIns="91425" bIns="91425" anchor="t" anchorCtr="0">
            <a:normAutofit fontScale="55000" lnSpcReduction="20000"/>
          </a:bodyPr>
          <a:lstStyle/>
          <a:p>
            <a:pPr marL="0" lvl="0" indent="0" algn="r"/>
            <a:r>
              <a:rPr lang="en" dirty="0" smtClean="0">
                <a:latin typeface="Calibri" panose="020F0502020204030204" pitchFamily="34" charset="0"/>
                <a:cs typeface="Calibri" panose="020F0502020204030204" pitchFamily="34" charset="0"/>
              </a:rPr>
              <a:t>Presented to the Wyoming Workforce Development Council by Michael Moore, R&amp;P </a:t>
            </a:r>
            <a:r>
              <a:rPr lang="en" dirty="0">
                <a:latin typeface="Calibri" panose="020F0502020204030204" pitchFamily="34" charset="0"/>
                <a:cs typeface="Calibri" panose="020F0502020204030204" pitchFamily="34" charset="0"/>
              </a:rPr>
              <a:t>Research Supervisor, </a:t>
            </a:r>
            <a:r>
              <a:rPr lang="en" dirty="0" smtClean="0">
                <a:latin typeface="Calibri" panose="020F0502020204030204" pitchFamily="34" charset="0"/>
                <a:cs typeface="Calibri" panose="020F0502020204030204" pitchFamily="34" charset="0"/>
              </a:rPr>
              <a:t>Thursday, May 14, 2026</a:t>
            </a:r>
          </a:p>
        </p:txBody>
      </p:sp>
      <p:sp>
        <p:nvSpPr>
          <p:cNvPr id="5" name="Google Shape;60;p13"/>
          <p:cNvSpPr txBox="1">
            <a:spLocks/>
          </p:cNvSpPr>
          <p:nvPr/>
        </p:nvSpPr>
        <p:spPr>
          <a:xfrm>
            <a:off x="311808" y="2398415"/>
            <a:ext cx="8252643" cy="7926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800"/>
              <a:buFont typeface="Libre Franklin"/>
              <a:buNone/>
              <a:defRPr sz="2800" b="0" i="0" u="none" strike="noStrike" cap="none">
                <a:solidFill>
                  <a:schemeClr val="dk2"/>
                </a:solidFill>
                <a:latin typeface="Libre Franklin"/>
                <a:ea typeface="Libre Franklin"/>
                <a:cs typeface="Libre Franklin"/>
                <a:sym typeface="Libre Franklin"/>
              </a:defRPr>
            </a:lvl1pPr>
            <a:lvl2pPr marL="914400" marR="0" lvl="1" indent="-317500" algn="ctr" rtl="0">
              <a:lnSpc>
                <a:spcPct val="100000"/>
              </a:lnSpc>
              <a:spcBef>
                <a:spcPts val="0"/>
              </a:spcBef>
              <a:spcAft>
                <a:spcPts val="0"/>
              </a:spcAft>
              <a:buClr>
                <a:schemeClr val="dk2"/>
              </a:buClr>
              <a:buSzPts val="2800"/>
              <a:buFont typeface="Libre Franklin"/>
              <a:buNone/>
              <a:defRPr sz="2800" b="0" i="0" u="none" strike="noStrike" cap="none">
                <a:solidFill>
                  <a:schemeClr val="dk2"/>
                </a:solidFill>
                <a:latin typeface="Libre Franklin"/>
                <a:ea typeface="Libre Franklin"/>
                <a:cs typeface="Libre Franklin"/>
                <a:sym typeface="Libre Franklin"/>
              </a:defRPr>
            </a:lvl2pPr>
            <a:lvl3pPr marL="1371600" marR="0" lvl="2" indent="-317500" algn="ctr" rtl="0">
              <a:lnSpc>
                <a:spcPct val="100000"/>
              </a:lnSpc>
              <a:spcBef>
                <a:spcPts val="0"/>
              </a:spcBef>
              <a:spcAft>
                <a:spcPts val="0"/>
              </a:spcAft>
              <a:buClr>
                <a:schemeClr val="dk2"/>
              </a:buClr>
              <a:buSzPts val="2800"/>
              <a:buFont typeface="Libre Franklin"/>
              <a:buNone/>
              <a:defRPr sz="2800" b="0" i="0" u="none" strike="noStrike" cap="none">
                <a:solidFill>
                  <a:schemeClr val="dk2"/>
                </a:solidFill>
                <a:latin typeface="Libre Franklin"/>
                <a:ea typeface="Libre Franklin"/>
                <a:cs typeface="Libre Franklin"/>
                <a:sym typeface="Libre Franklin"/>
              </a:defRPr>
            </a:lvl3pPr>
            <a:lvl4pPr marL="1828800" marR="0" lvl="3" indent="-317500" algn="ctr" rtl="0">
              <a:lnSpc>
                <a:spcPct val="100000"/>
              </a:lnSpc>
              <a:spcBef>
                <a:spcPts val="0"/>
              </a:spcBef>
              <a:spcAft>
                <a:spcPts val="0"/>
              </a:spcAft>
              <a:buClr>
                <a:schemeClr val="dk2"/>
              </a:buClr>
              <a:buSzPts val="2800"/>
              <a:buFont typeface="Libre Franklin"/>
              <a:buNone/>
              <a:defRPr sz="2800" b="0" i="0" u="none" strike="noStrike" cap="none">
                <a:solidFill>
                  <a:schemeClr val="dk2"/>
                </a:solidFill>
                <a:latin typeface="Libre Franklin"/>
                <a:ea typeface="Libre Franklin"/>
                <a:cs typeface="Libre Franklin"/>
                <a:sym typeface="Libre Franklin"/>
              </a:defRPr>
            </a:lvl4pPr>
            <a:lvl5pPr marL="2286000" marR="0" lvl="4" indent="-317500" algn="ctr" rtl="0">
              <a:lnSpc>
                <a:spcPct val="100000"/>
              </a:lnSpc>
              <a:spcBef>
                <a:spcPts val="0"/>
              </a:spcBef>
              <a:spcAft>
                <a:spcPts val="0"/>
              </a:spcAft>
              <a:buClr>
                <a:schemeClr val="dk2"/>
              </a:buClr>
              <a:buSzPts val="2800"/>
              <a:buFont typeface="Libre Franklin"/>
              <a:buNone/>
              <a:defRPr sz="2800" b="0" i="0" u="none" strike="noStrike" cap="none">
                <a:solidFill>
                  <a:schemeClr val="dk2"/>
                </a:solidFill>
                <a:latin typeface="Libre Franklin"/>
                <a:ea typeface="Libre Franklin"/>
                <a:cs typeface="Libre Franklin"/>
                <a:sym typeface="Libre Franklin"/>
              </a:defRPr>
            </a:lvl5pPr>
            <a:lvl6pPr marL="2743200" marR="0" lvl="5" indent="-317500" algn="ctr" rtl="0">
              <a:lnSpc>
                <a:spcPct val="100000"/>
              </a:lnSpc>
              <a:spcBef>
                <a:spcPts val="0"/>
              </a:spcBef>
              <a:spcAft>
                <a:spcPts val="0"/>
              </a:spcAft>
              <a:buClr>
                <a:schemeClr val="dk2"/>
              </a:buClr>
              <a:buSzPts val="2800"/>
              <a:buFont typeface="Libre Franklin"/>
              <a:buNone/>
              <a:defRPr sz="2800" b="0" i="0" u="none" strike="noStrike" cap="none">
                <a:solidFill>
                  <a:schemeClr val="dk2"/>
                </a:solidFill>
                <a:latin typeface="Libre Franklin"/>
                <a:ea typeface="Libre Franklin"/>
                <a:cs typeface="Libre Franklin"/>
                <a:sym typeface="Libre Franklin"/>
              </a:defRPr>
            </a:lvl6pPr>
            <a:lvl7pPr marL="3200400" marR="0" lvl="6" indent="-317500" algn="ctr" rtl="0">
              <a:lnSpc>
                <a:spcPct val="100000"/>
              </a:lnSpc>
              <a:spcBef>
                <a:spcPts val="0"/>
              </a:spcBef>
              <a:spcAft>
                <a:spcPts val="0"/>
              </a:spcAft>
              <a:buClr>
                <a:schemeClr val="dk2"/>
              </a:buClr>
              <a:buSzPts val="2800"/>
              <a:buFont typeface="Libre Franklin"/>
              <a:buNone/>
              <a:defRPr sz="2800" b="0" i="0" u="none" strike="noStrike" cap="none">
                <a:solidFill>
                  <a:schemeClr val="dk2"/>
                </a:solidFill>
                <a:latin typeface="Libre Franklin"/>
                <a:ea typeface="Libre Franklin"/>
                <a:cs typeface="Libre Franklin"/>
                <a:sym typeface="Libre Franklin"/>
              </a:defRPr>
            </a:lvl7pPr>
            <a:lvl8pPr marL="3657600" marR="0" lvl="7" indent="-317500" algn="ctr" rtl="0">
              <a:lnSpc>
                <a:spcPct val="100000"/>
              </a:lnSpc>
              <a:spcBef>
                <a:spcPts val="0"/>
              </a:spcBef>
              <a:spcAft>
                <a:spcPts val="0"/>
              </a:spcAft>
              <a:buClr>
                <a:schemeClr val="dk2"/>
              </a:buClr>
              <a:buSzPts val="2800"/>
              <a:buFont typeface="Libre Franklin"/>
              <a:buNone/>
              <a:defRPr sz="2800" b="0" i="0" u="none" strike="noStrike" cap="none">
                <a:solidFill>
                  <a:schemeClr val="dk2"/>
                </a:solidFill>
                <a:latin typeface="Libre Franklin"/>
                <a:ea typeface="Libre Franklin"/>
                <a:cs typeface="Libre Franklin"/>
                <a:sym typeface="Libre Franklin"/>
              </a:defRPr>
            </a:lvl8pPr>
            <a:lvl9pPr marL="4114800" marR="0" lvl="8" indent="-317500" algn="ctr" rtl="0">
              <a:lnSpc>
                <a:spcPct val="100000"/>
              </a:lnSpc>
              <a:spcBef>
                <a:spcPts val="0"/>
              </a:spcBef>
              <a:spcAft>
                <a:spcPts val="0"/>
              </a:spcAft>
              <a:buClr>
                <a:schemeClr val="dk2"/>
              </a:buClr>
              <a:buSzPts val="2800"/>
              <a:buFont typeface="Libre Franklin"/>
              <a:buNone/>
              <a:defRPr sz="2800" b="0" i="0" u="none" strike="noStrike" cap="none">
                <a:solidFill>
                  <a:schemeClr val="dk2"/>
                </a:solidFill>
                <a:latin typeface="Libre Franklin"/>
                <a:ea typeface="Libre Franklin"/>
                <a:cs typeface="Libre Franklin"/>
                <a:sym typeface="Libre Franklin"/>
              </a:defRPr>
            </a:lvl9pPr>
          </a:lstStyle>
          <a:p>
            <a:pPr marL="0" indent="0"/>
            <a:r>
              <a:rPr lang="en" sz="1600" dirty="0" smtClean="0">
                <a:latin typeface="+mj-lt"/>
                <a:cs typeface="Calibri" panose="020F0502020204030204" pitchFamily="34" charset="0"/>
              </a:rPr>
              <a:t>Research &amp; Planning’s Contributions to the WIOA State Plan Revisions for 2026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lnSpcReduction="10000"/>
          </a:bodyPr>
          <a:lstStyle/>
          <a:p>
            <a:r>
              <a:rPr lang="en-US" sz="2000" b="1" dirty="0" smtClean="0">
                <a:solidFill>
                  <a:schemeClr val="tx1"/>
                </a:solidFill>
                <a:latin typeface="Calibri" panose="020F0502020204030204" pitchFamily="34" charset="0"/>
                <a:cs typeface="Calibri" panose="020F0502020204030204" pitchFamily="34" charset="0"/>
              </a:rPr>
              <a:t>Part 1: Economic Analysis</a:t>
            </a:r>
            <a:endParaRPr lang="en-US" sz="2000" dirty="0" smtClean="0">
              <a:latin typeface="Calibri" panose="020F0502020204030204" pitchFamily="34" charset="0"/>
              <a:cs typeface="Calibri" panose="020F0502020204030204" pitchFamily="34" charset="0"/>
            </a:endParaRPr>
          </a:p>
          <a:p>
            <a:endParaRPr lang="en-US" dirty="0" smtClean="0"/>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Emerging Demand Industries</a:t>
            </a:r>
          </a:p>
          <a:p>
            <a:pPr marL="571500" indent="-4572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Specialty </a:t>
            </a:r>
            <a:r>
              <a:rPr lang="en-US" sz="2000" dirty="0">
                <a:latin typeface="Calibri" panose="020F0502020204030204" pitchFamily="34" charset="0"/>
                <a:cs typeface="Calibri" panose="020F0502020204030204" pitchFamily="34" charset="0"/>
              </a:rPr>
              <a:t>trade contractors (2,714, or 22.9</a:t>
            </a:r>
            <a:r>
              <a:rPr lang="en-US" sz="2000" dirty="0" smtClean="0">
                <a:latin typeface="Calibri" panose="020F0502020204030204" pitchFamily="34" charset="0"/>
                <a:cs typeface="Calibri" panose="020F0502020204030204" pitchFamily="34" charset="0"/>
              </a:rPr>
              <a:t>%) </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Heavy </a:t>
            </a:r>
            <a:r>
              <a:rPr lang="en-US" sz="2000" dirty="0">
                <a:latin typeface="Calibri" panose="020F0502020204030204" pitchFamily="34" charset="0"/>
                <a:cs typeface="Calibri" panose="020F0502020204030204" pitchFamily="34" charset="0"/>
              </a:rPr>
              <a:t>&amp; civil engineering construction (752, or 15.3</a:t>
            </a:r>
            <a:r>
              <a:rPr lang="en-US" sz="2000" dirty="0" smtClean="0">
                <a:latin typeface="Calibri" panose="020F0502020204030204" pitchFamily="34" charset="0"/>
                <a:cs typeface="Calibri" panose="020F0502020204030204" pitchFamily="34" charset="0"/>
              </a:rPr>
              <a:t>%)</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a:latin typeface="Calibri" panose="020F0502020204030204" pitchFamily="34" charset="0"/>
                <a:cs typeface="Calibri" panose="020F0502020204030204" pitchFamily="34" charset="0"/>
              </a:rPr>
              <a:t>S</a:t>
            </a:r>
            <a:r>
              <a:rPr lang="en-US" sz="2000" dirty="0" smtClean="0">
                <a:latin typeface="Calibri" panose="020F0502020204030204" pitchFamily="34" charset="0"/>
                <a:cs typeface="Calibri" panose="020F0502020204030204" pitchFamily="34" charset="0"/>
              </a:rPr>
              <a:t>upport </a:t>
            </a:r>
            <a:r>
              <a:rPr lang="en-US" sz="2000" dirty="0">
                <a:latin typeface="Calibri" panose="020F0502020204030204" pitchFamily="34" charset="0"/>
                <a:cs typeface="Calibri" panose="020F0502020204030204" pitchFamily="34" charset="0"/>
              </a:rPr>
              <a:t>activities for mining (641, or 9.9</a:t>
            </a:r>
            <a:r>
              <a:rPr lang="en-US" sz="2000" dirty="0" smtClean="0">
                <a:latin typeface="Calibri" panose="020F0502020204030204" pitchFamily="34" charset="0"/>
                <a:cs typeface="Calibri" panose="020F0502020204030204" pitchFamily="34" charset="0"/>
              </a:rPr>
              <a:t>%)</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a:latin typeface="Calibri" panose="020F0502020204030204" pitchFamily="34" charset="0"/>
                <a:cs typeface="Calibri" panose="020F0502020204030204" pitchFamily="34" charset="0"/>
              </a:rPr>
              <a:t>C</a:t>
            </a:r>
            <a:r>
              <a:rPr lang="en-US" sz="2000" dirty="0" smtClean="0">
                <a:latin typeface="Calibri" panose="020F0502020204030204" pitchFamily="34" charset="0"/>
                <a:cs typeface="Calibri" panose="020F0502020204030204" pitchFamily="34" charset="0"/>
              </a:rPr>
              <a:t>onstruction </a:t>
            </a:r>
            <a:r>
              <a:rPr lang="en-US" sz="2000" dirty="0">
                <a:latin typeface="Calibri" panose="020F0502020204030204" pitchFamily="34" charset="0"/>
                <a:cs typeface="Calibri" panose="020F0502020204030204" pitchFamily="34" charset="0"/>
              </a:rPr>
              <a:t>of buildings (502, or 11.3</a:t>
            </a:r>
            <a:r>
              <a:rPr lang="en-US" sz="2000" dirty="0" smtClean="0">
                <a:latin typeface="Calibri" panose="020F0502020204030204" pitchFamily="34" charset="0"/>
                <a:cs typeface="Calibri" panose="020F0502020204030204" pitchFamily="34" charset="0"/>
              </a:rPr>
              <a:t>%)</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a:latin typeface="Calibri" panose="020F0502020204030204" pitchFamily="34" charset="0"/>
                <a:cs typeface="Calibri" panose="020F0502020204030204" pitchFamily="34" charset="0"/>
              </a:rPr>
              <a:t>C</a:t>
            </a:r>
            <a:r>
              <a:rPr lang="en-US" sz="2000" dirty="0" smtClean="0">
                <a:latin typeface="Calibri" panose="020F0502020204030204" pitchFamily="34" charset="0"/>
                <a:cs typeface="Calibri" panose="020F0502020204030204" pitchFamily="34" charset="0"/>
              </a:rPr>
              <a:t>hemical </a:t>
            </a:r>
            <a:r>
              <a:rPr lang="en-US" sz="2000" dirty="0">
                <a:latin typeface="Calibri" panose="020F0502020204030204" pitchFamily="34" charset="0"/>
                <a:cs typeface="Calibri" panose="020F0502020204030204" pitchFamily="34" charset="0"/>
              </a:rPr>
              <a:t>manufacturing (402, or 23.5</a:t>
            </a:r>
            <a:r>
              <a:rPr lang="en-US" sz="2000" dirty="0" smtClean="0">
                <a:latin typeface="Calibri" panose="020F0502020204030204" pitchFamily="34" charset="0"/>
                <a:cs typeface="Calibri" panose="020F0502020204030204" pitchFamily="34" charset="0"/>
              </a:rPr>
              <a:t>%)</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4" name="TextBox 3"/>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Wyoming Long-Term Industry Projections, 2022-2032. </a:t>
            </a:r>
            <a:endParaRPr lang="en-US" sz="800" dirty="0">
              <a:latin typeface="Calibri" panose="020F0502020204030204" pitchFamily="34" charset="0"/>
              <a:cs typeface="Calibri" panose="020F0502020204030204" pitchFamily="34" charset="0"/>
            </a:endParaRPr>
          </a:p>
        </p:txBody>
      </p:sp>
      <p:sp>
        <p:nvSpPr>
          <p:cNvPr id="5" name="TextBox 4"/>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10</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61061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chemeClr val="tx1"/>
                </a:solidFill>
                <a:latin typeface="Calibri" panose="020F0502020204030204" pitchFamily="34" charset="0"/>
                <a:cs typeface="Calibri" panose="020F0502020204030204" pitchFamily="34" charset="0"/>
              </a:rPr>
              <a:t>Part 1: Economic Analysis</a:t>
            </a:r>
            <a:endParaRPr lang="en-US" sz="2000" dirty="0" smtClean="0">
              <a:latin typeface="Calibri" panose="020F0502020204030204" pitchFamily="34" charset="0"/>
              <a:cs typeface="Calibri" panose="020F0502020204030204" pitchFamily="34" charset="0"/>
            </a:endParaRPr>
          </a:p>
          <a:p>
            <a:endParaRPr lang="en-US" dirty="0" smtClean="0"/>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Demand Occupations</a:t>
            </a:r>
          </a:p>
          <a:p>
            <a:pPr marL="571500" indent="-4572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WWDC’s In-Demand Occupations List</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At least 50 annual openings, 2022-2032</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Average hourly wage of at least $25.00</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62 occupations met these criteria</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4" name="TextBox 3"/>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Wyoming Workforce Development Council’s In-Demand Occupations List, 2025. </a:t>
            </a:r>
            <a:endParaRPr lang="en-US" sz="800" dirty="0">
              <a:latin typeface="Calibri" panose="020F0502020204030204" pitchFamily="34" charset="0"/>
              <a:cs typeface="Calibri" panose="020F0502020204030204" pitchFamily="34" charset="0"/>
            </a:endParaRPr>
          </a:p>
        </p:txBody>
      </p:sp>
      <p:sp>
        <p:nvSpPr>
          <p:cNvPr id="5" name="TextBox 4"/>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11</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92303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lnSpcReduction="10000"/>
          </a:bodyPr>
          <a:lstStyle/>
          <a:p>
            <a:r>
              <a:rPr lang="en-US" sz="2000" b="1" dirty="0" smtClean="0">
                <a:solidFill>
                  <a:schemeClr val="tx1"/>
                </a:solidFill>
                <a:latin typeface="Calibri" panose="020F0502020204030204" pitchFamily="34" charset="0"/>
                <a:cs typeface="Calibri" panose="020F0502020204030204" pitchFamily="34" charset="0"/>
              </a:rPr>
              <a:t>Part 1: Economic Analysis</a:t>
            </a:r>
            <a:endParaRPr lang="en-US" sz="2000" dirty="0" smtClean="0">
              <a:latin typeface="Calibri" panose="020F0502020204030204" pitchFamily="34" charset="0"/>
              <a:cs typeface="Calibri" panose="020F0502020204030204" pitchFamily="34" charset="0"/>
            </a:endParaRPr>
          </a:p>
          <a:p>
            <a:endParaRPr lang="en-US" dirty="0" smtClean="0"/>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Demand Occupations</a:t>
            </a:r>
          </a:p>
          <a:p>
            <a:pPr marL="571500" indent="-4572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Heavy &amp; tractor-trailer truck drivers (862, $29.15)</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General &amp; operations managers (741, $56.87)</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Operating engineers … (361, $30.68)</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Registered nurses (354, $40.82)</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Carpenters (342, $26.79)</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4" name="TextBox 3"/>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Wyoming Workforce Development Council’s In-Demand Occupations List, 2025. </a:t>
            </a:r>
            <a:endParaRPr lang="en-US" sz="800" dirty="0">
              <a:latin typeface="Calibri" panose="020F0502020204030204" pitchFamily="34" charset="0"/>
              <a:cs typeface="Calibri" panose="020F0502020204030204" pitchFamily="34" charset="0"/>
            </a:endParaRPr>
          </a:p>
        </p:txBody>
      </p:sp>
      <p:sp>
        <p:nvSpPr>
          <p:cNvPr id="5" name="TextBox 4"/>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12</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67327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noGrp="1"/>
          </p:cNvSpPr>
          <p:nvPr>
            <p:ph type="ctrTitle"/>
          </p:nvPr>
        </p:nvSpPr>
        <p:spPr>
          <a:xfrm>
            <a:off x="1479550" y="131763"/>
            <a:ext cx="6858000" cy="528637"/>
          </a:xfrm>
        </p:spPr>
        <p:txBody>
          <a:bodyPr>
            <a:normAutofit/>
          </a:bodyPr>
          <a:lstStyle/>
          <a:p>
            <a:pPr>
              <a:spcBef>
                <a:spcPct val="0"/>
              </a:spcBef>
              <a:spcAft>
                <a:spcPct val="0"/>
              </a:spcAft>
              <a:defRPr/>
            </a:pPr>
            <a:r>
              <a:rPr lang="en-US" sz="2000" dirty="0">
                <a:solidFill>
                  <a:schemeClr val="bg1"/>
                </a:solidFill>
                <a:latin typeface="Arial Black" panose="020B0A04020102020204" pitchFamily="34" charset="0"/>
              </a:rPr>
              <a:t>WIOA State Plan Revisions: 2026</a:t>
            </a:r>
            <a:endParaRPr lang="en-US" altLang="en-US" sz="2000" dirty="0" smtClean="0">
              <a:solidFill>
                <a:srgbClr val="A22A30"/>
              </a:solidFill>
              <a:latin typeface="Arial Black" panose="020B0A04020102020204" pitchFamily="34" charset="0"/>
              <a:sym typeface="Libre Franklin Medium"/>
            </a:endParaRPr>
          </a:p>
        </p:txBody>
      </p:sp>
      <p:sp>
        <p:nvSpPr>
          <p:cNvPr id="3" name="Subtitle 2"/>
          <p:cNvSpPr>
            <a:spLocks noGrp="1"/>
          </p:cNvSpPr>
          <p:nvPr>
            <p:ph type="subTitle" idx="1"/>
          </p:nvPr>
        </p:nvSpPr>
        <p:spPr>
          <a:xfrm>
            <a:off x="230188" y="787400"/>
            <a:ext cx="8594725" cy="3903663"/>
          </a:xfrm>
        </p:spPr>
        <p:txBody>
          <a:bodyPr/>
          <a:lstStyle/>
          <a:p>
            <a:pPr marL="457200" indent="-342900" eaLnBrk="1" fontAlgn="auto" hangingPunct="1">
              <a:buClr>
                <a:schemeClr val="dk2"/>
              </a:buClr>
              <a:defRPr/>
            </a:pPr>
            <a:endPar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endParaRPr>
          </a:p>
          <a:p>
            <a:pPr marL="457200" indent="-342900" eaLnBrk="1" fontAlgn="auto" hangingPunct="1">
              <a:buClr>
                <a:schemeClr val="dk2"/>
              </a:buClr>
              <a:defRPr/>
            </a:pPr>
            <a:endParaRPr lang="en-US" sz="2000" b="1" dirty="0">
              <a:latin typeface="Calibri" panose="020F0502020204030204" pitchFamily="34" charset="0"/>
              <a:cs typeface="Calibri" panose="020F0502020204030204" pitchFamily="34" charset="0"/>
            </a:endParaRPr>
          </a:p>
          <a:p>
            <a:pPr marL="457200" indent="-342900" eaLnBrk="1" fontAlgn="auto" hangingPunct="1">
              <a:buClr>
                <a:schemeClr val="dk2"/>
              </a:buClr>
              <a:defRPr/>
            </a:pPr>
            <a:r>
              <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rPr>
              <a:t/>
            </a:r>
            <a:br>
              <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rPr>
            </a:br>
            <a:endPar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endParaRPr>
          </a:p>
          <a:p>
            <a:pPr>
              <a:defRPr/>
            </a:pPr>
            <a:endPar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endParaRPr>
          </a:p>
          <a:p>
            <a:pPr marL="0" indent="0" eaLnBrk="1" fontAlgn="auto" hangingPunct="1">
              <a:buClr>
                <a:schemeClr val="dk2"/>
              </a:buClr>
              <a:defRPr/>
            </a:pPr>
            <a:r>
              <a:rPr lang="en-US" sz="2000" b="1" dirty="0" smtClean="0">
                <a:latin typeface="Calibri" panose="020F0502020204030204" pitchFamily="34" charset="0"/>
                <a:cs typeface="Calibri" panose="020F0502020204030204" pitchFamily="34" charset="0"/>
              </a:rPr>
              <a:t>Part 2: Workforce Analysis</a:t>
            </a:r>
            <a:endParaRPr lang="en-US" sz="2000" b="1" dirty="0" smtClean="0">
              <a:solidFill>
                <a:schemeClr val="dk2"/>
              </a:solidFill>
              <a:latin typeface="Calibri" panose="020F0502020204030204" pitchFamily="34" charset="0"/>
              <a:cs typeface="Calibri" panose="020F0502020204030204" pitchFamily="34" charset="0"/>
              <a:sym typeface="Libre Franklin"/>
            </a:endParaRPr>
          </a:p>
        </p:txBody>
      </p:sp>
      <p:sp>
        <p:nvSpPr>
          <p:cNvPr id="4" name="TextBox 3"/>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13</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429956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27776"/>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t>
            </a:r>
            <a:r>
              <a:rPr lang="en-US" sz="2000" b="1" dirty="0">
                <a:solidFill>
                  <a:schemeClr val="tx1"/>
                </a:solidFill>
                <a:latin typeface="Calibri" panose="020F0502020204030204" pitchFamily="34" charset="0"/>
                <a:cs typeface="Calibri" panose="020F0502020204030204" pitchFamily="34" charset="0"/>
              </a:rPr>
              <a:t>Analysis</a:t>
            </a:r>
            <a:endParaRPr lang="en-US" sz="2000" dirty="0">
              <a:latin typeface="Calibri" panose="020F0502020204030204" pitchFamily="34" charset="0"/>
              <a:cs typeface="Calibri" panose="020F0502020204030204" pitchFamily="34" charset="0"/>
            </a:endParaRPr>
          </a:p>
          <a:p>
            <a:pPr marL="114300" indent="0"/>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Population and Number of Persons Working in Wyoming, 2000-2024</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Sources: U.S. Census Bureau Population Estimates and Research &amp; Planning Wage Records. </a:t>
            </a:r>
            <a:endParaRPr lang="en-US" sz="800" dirty="0">
              <a:latin typeface="Calibri" panose="020F0502020204030204" pitchFamily="34" charset="0"/>
              <a:cs typeface="Calibri" panose="020F0502020204030204" pitchFamily="34" charset="0"/>
            </a:endParaRP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14</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34106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lnSpcReduction="10000"/>
          </a:bodyPr>
          <a:lstStyle/>
          <a:p>
            <a:r>
              <a:rPr lang="en-US" sz="2000" b="1" dirty="0" smtClean="0">
                <a:solidFill>
                  <a:schemeClr val="tx1"/>
                </a:solidFill>
                <a:latin typeface="Calibri" panose="020F0502020204030204" pitchFamily="34" charset="0"/>
                <a:cs typeface="Calibri" panose="020F0502020204030204" pitchFamily="34" charset="0"/>
              </a:rPr>
              <a:t>Part 2: Workforce Analysis</a:t>
            </a:r>
            <a:endParaRPr lang="en-US" sz="2000" dirty="0" smtClean="0">
              <a:latin typeface="Calibri" panose="020F0502020204030204" pitchFamily="34" charset="0"/>
              <a:cs typeface="Calibri" panose="020F0502020204030204" pitchFamily="34" charset="0"/>
            </a:endParaRPr>
          </a:p>
          <a:p>
            <a:endParaRPr lang="en-US" dirty="0" smtClean="0"/>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Individuals with Barriers to Employment</a:t>
            </a:r>
          </a:p>
          <a:p>
            <a:pPr marL="571500" indent="-4572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Poverty</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American Indian</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Disability</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a:latin typeface="Calibri" panose="020F0502020204030204" pitchFamily="34" charset="0"/>
                <a:cs typeface="Calibri" panose="020F0502020204030204" pitchFamily="34" charset="0"/>
              </a:rPr>
              <a:t>English </a:t>
            </a:r>
            <a:r>
              <a:rPr lang="en-US" sz="2000" dirty="0" smtClean="0">
                <a:latin typeface="Calibri" panose="020F0502020204030204" pitchFamily="34" charset="0"/>
                <a:cs typeface="Calibri" panose="020F0502020204030204" pitchFamily="34" charset="0"/>
              </a:rPr>
              <a:t>Proficiency</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Youth</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4" name="TextBox 3"/>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15</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12503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chemeClr val="tx1"/>
                </a:solidFill>
                <a:latin typeface="Calibri" panose="020F0502020204030204" pitchFamily="34" charset="0"/>
                <a:cs typeface="Calibri" panose="020F0502020204030204" pitchFamily="34" charset="0"/>
              </a:rPr>
              <a:t>Part 2: Workforce Analysis</a:t>
            </a:r>
            <a:endParaRPr lang="en-US" sz="2000" dirty="0" smtClean="0">
              <a:latin typeface="Calibri" panose="020F0502020204030204" pitchFamily="34" charset="0"/>
              <a:cs typeface="Calibri" panose="020F0502020204030204" pitchFamily="34" charset="0"/>
            </a:endParaRPr>
          </a:p>
          <a:p>
            <a:endParaRPr lang="en-US" dirty="0" smtClean="0"/>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Individuals Living at or Below Poverty Line</a:t>
            </a:r>
          </a:p>
          <a:p>
            <a:pPr marL="571500" indent="-4572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2025 Poverty Threshold: $15,650 individual, $32,150 family of 4</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100%, 130%, 160%</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Sex and age</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4" name="TextBox 3"/>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American Community Survey, U.S. Census Bureau. </a:t>
            </a:r>
            <a:endParaRPr lang="en-US" sz="800" dirty="0">
              <a:latin typeface="Calibri" panose="020F0502020204030204" pitchFamily="34" charset="0"/>
              <a:cs typeface="Calibri" panose="020F0502020204030204" pitchFamily="34" charset="0"/>
            </a:endParaRPr>
          </a:p>
        </p:txBody>
      </p:sp>
      <p:sp>
        <p:nvSpPr>
          <p:cNvPr id="5" name="TextBox 4"/>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16</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968405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11" y="1881951"/>
            <a:ext cx="844297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t>
            </a:r>
            <a:r>
              <a:rPr lang="en-US" sz="2000" b="1" dirty="0">
                <a:solidFill>
                  <a:schemeClr val="tx1"/>
                </a:solidFill>
                <a:latin typeface="Calibri" panose="020F0502020204030204" pitchFamily="34" charset="0"/>
                <a:cs typeface="Calibri" panose="020F0502020204030204" pitchFamily="34" charset="0"/>
              </a:rPr>
              <a:t>Analysis</a:t>
            </a:r>
            <a:endParaRPr lang="en-US" sz="2000" dirty="0">
              <a:latin typeface="Calibri" panose="020F0502020204030204" pitchFamily="34" charset="0"/>
              <a:cs typeface="Calibri" panose="020F0502020204030204" pitchFamily="34" charset="0"/>
            </a:endParaRPr>
          </a:p>
          <a:p>
            <a:pPr marL="114300" indent="0"/>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Individuals Living At or Below Poverty Level, 2023</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Source: American Community Survey, U.S. Census Bureau. </a:t>
            </a: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17</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780677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chemeClr val="tx1"/>
                </a:solidFill>
                <a:latin typeface="Calibri" panose="020F0502020204030204" pitchFamily="34" charset="0"/>
                <a:cs typeface="Calibri" panose="020F0502020204030204" pitchFamily="34" charset="0"/>
              </a:rPr>
              <a:t>Part 2: Workforce Analysis</a:t>
            </a:r>
            <a:endParaRPr lang="en-US" sz="2000" dirty="0" smtClean="0">
              <a:latin typeface="Calibri" panose="020F0502020204030204" pitchFamily="34" charset="0"/>
              <a:cs typeface="Calibri" panose="020F0502020204030204" pitchFamily="34" charset="0"/>
            </a:endParaRPr>
          </a:p>
          <a:p>
            <a:endParaRPr lang="en-US" dirty="0" smtClean="0"/>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American Indian or Alaska Native</a:t>
            </a:r>
          </a:p>
          <a:p>
            <a:pPr marL="571500" indent="-4572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12,397 in Wyoming, 2.4% of population</a:t>
            </a:r>
            <a:br>
              <a:rPr lang="en-US" sz="2000" dirty="0" smtClean="0">
                <a:latin typeface="Calibri" panose="020F0502020204030204" pitchFamily="34" charset="0"/>
                <a:cs typeface="Calibri" panose="020F0502020204030204" pitchFamily="34" charset="0"/>
              </a:rPr>
            </a:br>
            <a:r>
              <a:rPr lang="en-US" sz="2000" dirty="0" smtClean="0">
                <a:latin typeface="Calibri" panose="020F0502020204030204" pitchFamily="34" charset="0"/>
                <a:cs typeface="Calibri" panose="020F0502020204030204" pitchFamily="34" charset="0"/>
              </a:rPr>
              <a:t> </a:t>
            </a: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31.2% younger than 18</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1 in 5 (20.9%) in Fremont County</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Of those 16+, 41.3% not in the labor force</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4" name="TextBox 3"/>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American Community Survey, U.S. Census Bureau. </a:t>
            </a:r>
            <a:endParaRPr lang="en-US" sz="800" dirty="0">
              <a:latin typeface="Calibri" panose="020F0502020204030204" pitchFamily="34" charset="0"/>
              <a:cs typeface="Calibri" panose="020F0502020204030204" pitchFamily="34" charset="0"/>
            </a:endParaRPr>
          </a:p>
        </p:txBody>
      </p:sp>
      <p:sp>
        <p:nvSpPr>
          <p:cNvPr id="5" name="TextBox 4"/>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18</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99089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11" y="1847800"/>
            <a:ext cx="8442977" cy="2959614"/>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t>
            </a:r>
            <a:r>
              <a:rPr lang="en-US" sz="2000" b="1" dirty="0">
                <a:solidFill>
                  <a:schemeClr val="tx1"/>
                </a:solidFill>
                <a:latin typeface="Calibri" panose="020F0502020204030204" pitchFamily="34" charset="0"/>
                <a:cs typeface="Calibri" panose="020F0502020204030204" pitchFamily="34" charset="0"/>
              </a:rPr>
              <a:t>Analysis</a:t>
            </a:r>
            <a:endParaRPr lang="en-US" sz="2000" dirty="0">
              <a:latin typeface="Calibri" panose="020F0502020204030204" pitchFamily="34" charset="0"/>
              <a:cs typeface="Calibri" panose="020F0502020204030204" pitchFamily="34" charset="0"/>
            </a:endParaRPr>
          </a:p>
          <a:p>
            <a:pPr marL="114300" indent="0"/>
            <a:endParaRPr lang="en-US" sz="2000" b="1" dirty="0" smtClean="0">
              <a:latin typeface="Calibri" panose="020F0502020204030204" pitchFamily="34" charset="0"/>
              <a:cs typeface="Calibri" panose="020F0502020204030204" pitchFamily="34" charset="0"/>
            </a:endParaRPr>
          </a:p>
          <a:p>
            <a:pPr marL="114300" indent="0"/>
            <a:r>
              <a:rPr lang="en-US" sz="2000" b="1" dirty="0" smtClean="0">
                <a:latin typeface="Calibri" panose="020F0502020204030204" pitchFamily="34" charset="0"/>
                <a:cs typeface="Calibri" panose="020F0502020204030204" pitchFamily="34" charset="0"/>
              </a:rPr>
              <a:t>Veterans</a:t>
            </a:r>
            <a:endParaRPr lang="en-US" sz="2000" b="1" dirty="0">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Source: American Community Survey, U.S. Census Bureau. </a:t>
            </a: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19</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97458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fontScale="92500" lnSpcReduction="20000"/>
          </a:bodyPr>
          <a:lstStyle/>
          <a:p>
            <a:r>
              <a:rPr lang="en-US" sz="2000" b="1" dirty="0" smtClean="0">
                <a:solidFill>
                  <a:srgbClr val="0D2C36"/>
                </a:solidFill>
                <a:latin typeface="Calibri" panose="020F0502020204030204" pitchFamily="34" charset="0"/>
                <a:cs typeface="Calibri" panose="020F0502020204030204" pitchFamily="34" charset="0"/>
              </a:rPr>
              <a:t>About Research &amp; Planning</a:t>
            </a:r>
          </a:p>
          <a:p>
            <a:endParaRPr lang="en-US" sz="2000" dirty="0" smtClean="0">
              <a:latin typeface="Calibri" panose="020F0502020204030204" pitchFamily="34" charset="0"/>
              <a:cs typeface="Calibri" panose="020F0502020204030204" pitchFamily="34" charset="0"/>
            </a:endParaRPr>
          </a:p>
          <a:p>
            <a:r>
              <a:rPr lang="en-US" sz="2000" b="1" dirty="0">
                <a:solidFill>
                  <a:srgbClr val="520A06"/>
                </a:solidFill>
                <a:latin typeface="Calibri" panose="020F0502020204030204" pitchFamily="34" charset="0"/>
                <a:cs typeface="Calibri" panose="020F0502020204030204" pitchFamily="34" charset="0"/>
              </a:rPr>
              <a:t>OUR ORGANIZATION:</a:t>
            </a:r>
          </a:p>
          <a:p>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R&amp;P is an exclusively statistical entity within DWS.</a:t>
            </a:r>
            <a:r>
              <a:rPr lang="en-US" sz="2000" b="1" dirty="0">
                <a:latin typeface="Calibri" panose="020F0502020204030204" pitchFamily="34" charset="0"/>
                <a:cs typeface="Calibri" panose="020F0502020204030204" pitchFamily="34" charset="0"/>
              </a:rPr>
              <a:t/>
            </a:r>
            <a:br>
              <a:rPr lang="en-US" sz="2000" b="1" dirty="0">
                <a:latin typeface="Calibri" panose="020F0502020204030204" pitchFamily="34" charset="0"/>
                <a:cs typeface="Calibri" panose="020F0502020204030204" pitchFamily="34" charset="0"/>
              </a:rPr>
            </a:br>
            <a:endParaRPr lang="en-US" sz="2000" b="1" dirty="0">
              <a:latin typeface="Calibri" panose="020F0502020204030204" pitchFamily="34" charset="0"/>
              <a:cs typeface="Calibri" panose="020F0502020204030204" pitchFamily="34" charset="0"/>
            </a:endParaRPr>
          </a:p>
          <a:p>
            <a:r>
              <a:rPr lang="en-US" sz="2000" b="1" dirty="0">
                <a:solidFill>
                  <a:srgbClr val="520A06"/>
                </a:solidFill>
                <a:latin typeface="Calibri" panose="020F0502020204030204" pitchFamily="34" charset="0"/>
                <a:cs typeface="Calibri" panose="020F0502020204030204" pitchFamily="34" charset="0"/>
              </a:rPr>
              <a:t>WHAT WE DO:</a:t>
            </a:r>
          </a:p>
          <a:p>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R&amp;P collects, analyzes, and publishes timely and</a:t>
            </a:r>
          </a:p>
          <a:p>
            <a:r>
              <a:rPr lang="en-US" sz="2000" dirty="0">
                <a:latin typeface="Calibri" panose="020F0502020204030204" pitchFamily="34" charset="0"/>
                <a:cs typeface="Calibri" panose="020F0502020204030204" pitchFamily="34" charset="0"/>
              </a:rPr>
              <a:t>	accurate labor market information (LMI)</a:t>
            </a:r>
          </a:p>
          <a:p>
            <a:r>
              <a:rPr lang="en-US" sz="2000" dirty="0">
                <a:latin typeface="Calibri" panose="020F0502020204030204" pitchFamily="34" charset="0"/>
                <a:cs typeface="Calibri" panose="020F0502020204030204" pitchFamily="34" charset="0"/>
              </a:rPr>
              <a:t>	meeting established statistical standards.</a:t>
            </a:r>
            <a:r>
              <a:rPr lang="en-US" sz="2000" b="1" dirty="0">
                <a:latin typeface="Calibri" panose="020F0502020204030204" pitchFamily="34" charset="0"/>
                <a:cs typeface="Calibri" panose="020F0502020204030204" pitchFamily="34" charset="0"/>
              </a:rPr>
              <a:t/>
            </a:r>
            <a:br>
              <a:rPr lang="en-US" sz="2000" b="1" dirty="0">
                <a:latin typeface="Calibri" panose="020F0502020204030204" pitchFamily="34" charset="0"/>
                <a:cs typeface="Calibri" panose="020F0502020204030204" pitchFamily="34" charset="0"/>
              </a:rPr>
            </a:br>
            <a:endParaRPr lang="en-US" sz="2000" b="1" dirty="0">
              <a:latin typeface="Calibri" panose="020F0502020204030204" pitchFamily="34" charset="0"/>
              <a:cs typeface="Calibri" panose="020F0502020204030204" pitchFamily="34" charset="0"/>
            </a:endParaRPr>
          </a:p>
          <a:p>
            <a:r>
              <a:rPr lang="en-US" sz="2000" b="1" dirty="0">
                <a:solidFill>
                  <a:srgbClr val="520A06"/>
                </a:solidFill>
                <a:latin typeface="Calibri" panose="020F0502020204030204" pitchFamily="34" charset="0"/>
                <a:cs typeface="Calibri" panose="020F0502020204030204" pitchFamily="34" charset="0"/>
              </a:rPr>
              <a:t>OUR CUSTOMERS:</a:t>
            </a:r>
          </a:p>
          <a:p>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LMI makes the labor market more efficient by</a:t>
            </a:r>
          </a:p>
          <a:p>
            <a:r>
              <a:rPr lang="en-US" sz="2000" dirty="0">
                <a:latin typeface="Calibri" panose="020F0502020204030204" pitchFamily="34" charset="0"/>
                <a:cs typeface="Calibri" panose="020F0502020204030204" pitchFamily="34" charset="0"/>
              </a:rPr>
              <a:t>	providing the public and the public’s</a:t>
            </a:r>
          </a:p>
          <a:p>
            <a:r>
              <a:rPr lang="en-US" sz="2000" dirty="0">
                <a:latin typeface="Calibri" panose="020F0502020204030204" pitchFamily="34" charset="0"/>
                <a:cs typeface="Calibri" panose="020F0502020204030204" pitchFamily="34" charset="0"/>
              </a:rPr>
              <a:t>	representatives with the basis for</a:t>
            </a:r>
          </a:p>
          <a:p>
            <a:r>
              <a:rPr lang="en-US" sz="2000" dirty="0">
                <a:latin typeface="Calibri" panose="020F0502020204030204" pitchFamily="34" charset="0"/>
                <a:cs typeface="Calibri" panose="020F0502020204030204" pitchFamily="34" charset="0"/>
              </a:rPr>
              <a:t>	informed decision making.</a:t>
            </a:r>
          </a:p>
          <a:p>
            <a:endParaRPr lang="en-US" dirty="0"/>
          </a:p>
        </p:txBody>
      </p:sp>
      <p:sp>
        <p:nvSpPr>
          <p:cNvPr id="2" name="Title 1"/>
          <p:cNvSpPr>
            <a:spLocks noGrp="1"/>
          </p:cNvSpPr>
          <p:nvPr>
            <p:ph type="ctrTitle"/>
          </p:nvPr>
        </p:nvSpPr>
        <p:spPr>
          <a:xfrm>
            <a:off x="1479884" y="148761"/>
            <a:ext cx="6858000" cy="529389"/>
          </a:xfrm>
        </p:spPr>
        <p:txBody>
          <a:bodyPr>
            <a:noAutofit/>
          </a:bodyPr>
          <a:lstStyle/>
          <a:p>
            <a:r>
              <a:rPr lang="en-US" sz="2000" dirty="0" smtClean="0">
                <a:solidFill>
                  <a:schemeClr val="bg1"/>
                </a:solidFill>
                <a:latin typeface="Arial Black" panose="020B0A04020102020204" pitchFamily="34" charset="0"/>
              </a:rPr>
              <a:t>WIOA State Plan Revisions: 2026</a:t>
            </a:r>
            <a:endParaRPr lang="en-US" sz="2000" dirty="0">
              <a:solidFill>
                <a:schemeClr val="bg1"/>
              </a:solidFill>
              <a:latin typeface="Arial Black" panose="020B0A04020102020204" pitchFamily="34" charset="0"/>
            </a:endParaRPr>
          </a:p>
        </p:txBody>
      </p:sp>
      <p:sp>
        <p:nvSpPr>
          <p:cNvPr id="4" name="TextBox 3"/>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2</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39044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chemeClr val="tx1"/>
                </a:solidFill>
                <a:latin typeface="Calibri" panose="020F0502020204030204" pitchFamily="34" charset="0"/>
                <a:cs typeface="Calibri" panose="020F0502020204030204" pitchFamily="34" charset="0"/>
              </a:rPr>
              <a:t>Part 2: Workforce Analysis</a:t>
            </a:r>
            <a:endParaRPr lang="en-US" sz="2000" dirty="0" smtClean="0">
              <a:latin typeface="Calibri" panose="020F0502020204030204" pitchFamily="34" charset="0"/>
              <a:cs typeface="Calibri" panose="020F0502020204030204" pitchFamily="34" charset="0"/>
            </a:endParaRPr>
          </a:p>
          <a:p>
            <a:endParaRPr lang="en-US" dirty="0" smtClean="0"/>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English Proficiency</a:t>
            </a:r>
          </a:p>
          <a:p>
            <a:pPr marL="571500" indent="-4572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93.4% speak only English</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1.2% (6,810) speak English, not well</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0.5% (2,779) don’t speak English </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4" name="TextBox 3"/>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American Community Survey, U.S. Census Bureau. </a:t>
            </a:r>
            <a:endParaRPr lang="en-US" sz="800" dirty="0">
              <a:latin typeface="Calibri" panose="020F0502020204030204" pitchFamily="34" charset="0"/>
              <a:cs typeface="Calibri" panose="020F0502020204030204" pitchFamily="34" charset="0"/>
            </a:endParaRPr>
          </a:p>
        </p:txBody>
      </p:sp>
      <p:sp>
        <p:nvSpPr>
          <p:cNvPr id="5" name="TextBox 4"/>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20</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036636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chemeClr val="tx1"/>
                </a:solidFill>
                <a:latin typeface="Calibri" panose="020F0502020204030204" pitchFamily="34" charset="0"/>
                <a:cs typeface="Calibri" panose="020F0502020204030204" pitchFamily="34" charset="0"/>
              </a:rPr>
              <a:t>Part 2: Workforce Analysis</a:t>
            </a:r>
            <a:endParaRPr lang="en-US" sz="2000" dirty="0" smtClean="0">
              <a:latin typeface="Calibri" panose="020F0502020204030204" pitchFamily="34" charset="0"/>
              <a:cs typeface="Calibri" panose="020F0502020204030204" pitchFamily="34" charset="0"/>
            </a:endParaRPr>
          </a:p>
          <a:p>
            <a:endParaRPr lang="en-US" dirty="0" smtClean="0"/>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Disability Status</a:t>
            </a:r>
          </a:p>
          <a:p>
            <a:pPr marL="571500" indent="-4572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84,069 people with disability</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15.3% of the population</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Percent with disability increases with age</a:t>
            </a:r>
          </a:p>
          <a:p>
            <a:pPr marL="571500" indent="-457200" algn="l">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More than one-third of those 65+ had a disability</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4" name="TextBox 3"/>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American Community Survey, U.S. Census Bureau. </a:t>
            </a:r>
            <a:endParaRPr lang="en-US" sz="800" dirty="0">
              <a:latin typeface="Calibri" panose="020F0502020204030204" pitchFamily="34" charset="0"/>
              <a:cs typeface="Calibri" panose="020F0502020204030204" pitchFamily="34" charset="0"/>
            </a:endParaRPr>
          </a:p>
        </p:txBody>
      </p:sp>
      <p:sp>
        <p:nvSpPr>
          <p:cNvPr id="5" name="TextBox 4"/>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21</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70874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11" y="1848927"/>
            <a:ext cx="844297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Analysis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a:p>
            <a:pPr marL="114300" indent="0"/>
            <a:r>
              <a:rPr lang="en-US" sz="2000" b="1" dirty="0">
                <a:latin typeface="Calibri" panose="020F0502020204030204" pitchFamily="34" charset="0"/>
                <a:cs typeface="Calibri" panose="020F0502020204030204" pitchFamily="34" charset="0"/>
              </a:rPr>
              <a:t>Highest Completed Education by Sex in Wyoming, 2023</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Source: American Community Survey, U.S. Census Bureau. </a:t>
            </a: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22</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944664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81951"/>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t>
            </a:r>
            <a:r>
              <a:rPr lang="en-US" sz="2000" b="1" dirty="0">
                <a:solidFill>
                  <a:schemeClr val="tx1"/>
                </a:solidFill>
                <a:latin typeface="Calibri" panose="020F0502020204030204" pitchFamily="34" charset="0"/>
                <a:cs typeface="Calibri" panose="020F0502020204030204" pitchFamily="34" charset="0"/>
              </a:rPr>
              <a:t>Analysis</a:t>
            </a:r>
            <a:endParaRPr lang="en-US" sz="2000" dirty="0">
              <a:latin typeface="Calibri" panose="020F0502020204030204" pitchFamily="34" charset="0"/>
              <a:cs typeface="Calibri" panose="020F0502020204030204" pitchFamily="34" charset="0"/>
            </a:endParaRPr>
          </a:p>
          <a:p>
            <a:pPr marL="114300" indent="0"/>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Youth Population and Number of Persons Working in Wyoming, 2014-2024</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Sources: U.S. Census Bureau Population Estimates and Research &amp; Planning Wage Records. </a:t>
            </a:r>
            <a:endParaRPr lang="en-US" sz="800" dirty="0">
              <a:latin typeface="Calibri" panose="020F0502020204030204" pitchFamily="34" charset="0"/>
              <a:cs typeface="Calibri" panose="020F0502020204030204" pitchFamily="34" charset="0"/>
            </a:endParaRP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23</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280999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27776"/>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t>
            </a:r>
            <a:r>
              <a:rPr lang="en-US" sz="2000" b="1" dirty="0">
                <a:solidFill>
                  <a:schemeClr val="tx1"/>
                </a:solidFill>
                <a:latin typeface="Calibri" panose="020F0502020204030204" pitchFamily="34" charset="0"/>
                <a:cs typeface="Calibri" panose="020F0502020204030204" pitchFamily="34" charset="0"/>
              </a:rPr>
              <a:t>Analysis</a:t>
            </a:r>
            <a:endParaRPr lang="en-US" sz="2000" dirty="0">
              <a:latin typeface="Calibri" panose="020F0502020204030204" pitchFamily="34" charset="0"/>
              <a:cs typeface="Calibri" panose="020F0502020204030204" pitchFamily="34" charset="0"/>
            </a:endParaRPr>
          </a:p>
          <a:p>
            <a:pPr marL="114300" indent="0"/>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Total Fall Enrollment for Wyoming Public Schools, Grades K-12</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Wyoming Department of Education. </a:t>
            </a:r>
            <a:endParaRPr lang="en-US" sz="80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166" y="1827776"/>
            <a:ext cx="5629667" cy="2862078"/>
          </a:xfrm>
          <a:prstGeom prst="rect">
            <a:avLst/>
          </a:prstGeom>
        </p:spPr>
      </p:pic>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24</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43739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81951"/>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t>
            </a:r>
            <a:r>
              <a:rPr lang="en-US" sz="2000" b="1" dirty="0">
                <a:solidFill>
                  <a:schemeClr val="tx1"/>
                </a:solidFill>
                <a:latin typeface="Calibri" panose="020F0502020204030204" pitchFamily="34" charset="0"/>
                <a:cs typeface="Calibri" panose="020F0502020204030204" pitchFamily="34" charset="0"/>
              </a:rPr>
              <a:t>Analysis</a:t>
            </a:r>
            <a:endParaRPr lang="en-US" sz="2000" dirty="0">
              <a:latin typeface="Calibri" panose="020F0502020204030204" pitchFamily="34" charset="0"/>
              <a:cs typeface="Calibri" panose="020F0502020204030204" pitchFamily="34" charset="0"/>
            </a:endParaRPr>
          </a:p>
          <a:p>
            <a:pPr marL="114300" indent="0"/>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Wyoming 4-Year High School Graduation Rates, 2015/16 to 2024/25</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Wyoming Department of Education. </a:t>
            </a:r>
            <a:endParaRPr lang="en-US" sz="800" dirty="0">
              <a:latin typeface="Calibri" panose="020F0502020204030204" pitchFamily="34" charset="0"/>
              <a:cs typeface="Calibri" panose="020F0502020204030204" pitchFamily="34" charset="0"/>
            </a:endParaRPr>
          </a:p>
        </p:txBody>
      </p:sp>
      <p:sp>
        <p:nvSpPr>
          <p:cNvPr id="8" name="TextBox 7"/>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25</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657231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11" y="1881951"/>
            <a:ext cx="844297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t>
            </a:r>
            <a:r>
              <a:rPr lang="en-US" sz="2000" b="1" dirty="0">
                <a:solidFill>
                  <a:schemeClr val="tx1"/>
                </a:solidFill>
                <a:latin typeface="Calibri" panose="020F0502020204030204" pitchFamily="34" charset="0"/>
                <a:cs typeface="Calibri" panose="020F0502020204030204" pitchFamily="34" charset="0"/>
              </a:rPr>
              <a:t>Analysis</a:t>
            </a:r>
            <a:endParaRPr lang="en-US" sz="2000" dirty="0">
              <a:latin typeface="Calibri" panose="020F0502020204030204" pitchFamily="34" charset="0"/>
              <a:cs typeface="Calibri" panose="020F0502020204030204" pitchFamily="34" charset="0"/>
            </a:endParaRPr>
          </a:p>
          <a:p>
            <a:pPr marL="114300" indent="0"/>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Local Area Unemployment Statistics for Wyoming, 2014-2024</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Local Area Unemployment Statistics. </a:t>
            </a:r>
            <a:endParaRPr lang="en-US" sz="800" dirty="0">
              <a:latin typeface="Calibri" panose="020F0502020204030204" pitchFamily="34" charset="0"/>
              <a:cs typeface="Calibri" panose="020F0502020204030204" pitchFamily="34" charset="0"/>
            </a:endParaRP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26</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68227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11" y="1978536"/>
            <a:ext cx="844297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Analysis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a:p>
            <a:pPr marL="114300" indent="0"/>
            <a:r>
              <a:rPr lang="en-US" sz="2000" b="1" dirty="0">
                <a:solidFill>
                  <a:schemeClr val="bg1">
                    <a:lumMod val="50000"/>
                  </a:schemeClr>
                </a:solidFill>
                <a:latin typeface="Calibri" panose="020F0502020204030204" pitchFamily="34" charset="0"/>
                <a:cs typeface="Calibri" panose="020F0502020204030204" pitchFamily="34" charset="0"/>
              </a:rPr>
              <a:t>Labor Force Participation Rates for Wyoming and the U.S., January 2000 to December 2025</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Local Area Unemployment Statistics.</a:t>
            </a:r>
            <a:endParaRPr lang="en-US" sz="800" dirty="0">
              <a:latin typeface="Calibri" panose="020F0502020204030204" pitchFamily="34" charset="0"/>
              <a:cs typeface="Calibri" panose="020F0502020204030204" pitchFamily="34" charset="0"/>
            </a:endParaRP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27</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53580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11" y="1978536"/>
            <a:ext cx="844297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Analysis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a:p>
            <a:pPr marL="114300" indent="0"/>
            <a:r>
              <a:rPr lang="en-US" sz="2000" b="1" dirty="0">
                <a:solidFill>
                  <a:schemeClr val="bg1">
                    <a:lumMod val="50000"/>
                  </a:schemeClr>
                </a:solidFill>
                <a:latin typeface="Calibri" panose="020F0502020204030204" pitchFamily="34" charset="0"/>
                <a:cs typeface="Calibri" panose="020F0502020204030204" pitchFamily="34" charset="0"/>
              </a:rPr>
              <a:t>Labor Force Participation Rates for Wyoming and the U.S., January </a:t>
            </a:r>
            <a:r>
              <a:rPr lang="en-US" sz="2000" b="1" dirty="0" smtClean="0">
                <a:solidFill>
                  <a:schemeClr val="bg1">
                    <a:lumMod val="50000"/>
                  </a:schemeClr>
                </a:solidFill>
                <a:latin typeface="Calibri" panose="020F0502020204030204" pitchFamily="34" charset="0"/>
                <a:cs typeface="Calibri" panose="020F0502020204030204" pitchFamily="34" charset="0"/>
              </a:rPr>
              <a:t>2021 </a:t>
            </a:r>
            <a:r>
              <a:rPr lang="en-US" sz="2000" b="1" dirty="0">
                <a:solidFill>
                  <a:schemeClr val="bg1">
                    <a:lumMod val="50000"/>
                  </a:schemeClr>
                </a:solidFill>
                <a:latin typeface="Calibri" panose="020F0502020204030204" pitchFamily="34" charset="0"/>
                <a:cs typeface="Calibri" panose="020F0502020204030204" pitchFamily="34" charset="0"/>
              </a:rPr>
              <a:t>to December 2025</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Local Area Unemployment Statistics.</a:t>
            </a:r>
            <a:endParaRPr lang="en-US" sz="800" dirty="0">
              <a:latin typeface="Calibri" panose="020F0502020204030204" pitchFamily="34" charset="0"/>
              <a:cs typeface="Calibri" panose="020F0502020204030204" pitchFamily="34" charset="0"/>
            </a:endParaRP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28</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37204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84254"/>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Analysis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UI Benefit Recipients and </a:t>
            </a:r>
            <a:r>
              <a:rPr lang="en-US" sz="2000" b="1" dirty="0" err="1" smtClean="0">
                <a:solidFill>
                  <a:schemeClr val="bg1">
                    <a:lumMod val="50000"/>
                  </a:schemeClr>
                </a:solidFill>
                <a:latin typeface="Calibri" panose="020F0502020204030204" pitchFamily="34" charset="0"/>
                <a:cs typeface="Calibri" panose="020F0502020204030204" pitchFamily="34" charset="0"/>
              </a:rPr>
              <a:t>Exhaustees</a:t>
            </a:r>
            <a:r>
              <a:rPr lang="en-US" sz="2000" b="1" dirty="0" smtClean="0">
                <a:solidFill>
                  <a:schemeClr val="bg1">
                    <a:lumMod val="50000"/>
                  </a:schemeClr>
                </a:solidFill>
                <a:latin typeface="Calibri" panose="020F0502020204030204" pitchFamily="34" charset="0"/>
                <a:cs typeface="Calibri" panose="020F0502020204030204" pitchFamily="34" charset="0"/>
              </a:rPr>
              <a:t> in Wyoming, 2005-2025</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Wyoming Unemployment Insurance claims data. </a:t>
            </a:r>
            <a:endParaRPr lang="en-US" sz="800" dirty="0">
              <a:latin typeface="Calibri" panose="020F0502020204030204" pitchFamily="34" charset="0"/>
              <a:cs typeface="Calibri" panose="020F0502020204030204" pitchFamily="34" charset="0"/>
            </a:endParaRPr>
          </a:p>
        </p:txBody>
      </p:sp>
      <p:sp>
        <p:nvSpPr>
          <p:cNvPr id="8" name="TextBox 7"/>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29</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6448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noGrp="1"/>
          </p:cNvSpPr>
          <p:nvPr>
            <p:ph type="ctrTitle"/>
          </p:nvPr>
        </p:nvSpPr>
        <p:spPr>
          <a:xfrm>
            <a:off x="1479550" y="131763"/>
            <a:ext cx="6858000" cy="528637"/>
          </a:xfrm>
        </p:spPr>
        <p:txBody>
          <a:bodyPr>
            <a:normAutofit/>
          </a:bodyPr>
          <a:lstStyle/>
          <a:p>
            <a:pPr>
              <a:spcBef>
                <a:spcPct val="0"/>
              </a:spcBef>
              <a:spcAft>
                <a:spcPct val="0"/>
              </a:spcAft>
              <a:defRPr/>
            </a:pPr>
            <a:r>
              <a:rPr lang="en-US" sz="2000" dirty="0">
                <a:solidFill>
                  <a:schemeClr val="bg1"/>
                </a:solidFill>
                <a:latin typeface="Arial Black" panose="020B0A04020102020204" pitchFamily="34" charset="0"/>
              </a:rPr>
              <a:t>WIOA State Plan Revisions: 2026</a:t>
            </a:r>
            <a:endParaRPr lang="en-US" altLang="en-US" sz="2000" dirty="0" smtClean="0">
              <a:solidFill>
                <a:srgbClr val="A22A30"/>
              </a:solidFill>
              <a:latin typeface="Arial Black" panose="020B0A04020102020204" pitchFamily="34" charset="0"/>
              <a:sym typeface="Libre Franklin Medium"/>
            </a:endParaRPr>
          </a:p>
        </p:txBody>
      </p:sp>
      <p:sp>
        <p:nvSpPr>
          <p:cNvPr id="3" name="Subtitle 2"/>
          <p:cNvSpPr>
            <a:spLocks noGrp="1"/>
          </p:cNvSpPr>
          <p:nvPr>
            <p:ph type="subTitle" idx="1"/>
          </p:nvPr>
        </p:nvSpPr>
        <p:spPr>
          <a:xfrm>
            <a:off x="230188" y="787400"/>
            <a:ext cx="8594725" cy="3903663"/>
          </a:xfrm>
        </p:spPr>
        <p:txBody>
          <a:bodyPr/>
          <a:lstStyle/>
          <a:p>
            <a:pPr marL="457200" indent="-342900" eaLnBrk="1" fontAlgn="auto" hangingPunct="1">
              <a:buClr>
                <a:schemeClr val="dk2"/>
              </a:buClr>
              <a:defRPr/>
            </a:pPr>
            <a:r>
              <a:rPr lang="en-US" sz="2000" b="1" dirty="0" smtClean="0">
                <a:solidFill>
                  <a:schemeClr val="tx1"/>
                </a:solidFill>
                <a:latin typeface="Calibri" panose="020F0502020204030204" pitchFamily="34" charset="0"/>
                <a:ea typeface="Libre Franklin"/>
                <a:cs typeface="Calibri" panose="020F0502020204030204" pitchFamily="34" charset="0"/>
                <a:sym typeface="Libre Franklin"/>
              </a:rPr>
              <a:t>WIOA Background Slide</a:t>
            </a:r>
          </a:p>
          <a:p>
            <a:pPr>
              <a:defRPr/>
            </a:pPr>
            <a:r>
              <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rPr>
              <a:t/>
            </a:r>
            <a:br>
              <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rPr>
            </a:br>
            <a:endPar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endParaRPr>
          </a:p>
          <a:p>
            <a:pPr marL="257175" indent="-257175" eaLnBrk="1" fontAlgn="auto" hangingPunct="1">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Economic Analysis</a:t>
            </a:r>
            <a:r>
              <a:rPr lang="en-US" sz="2000" dirty="0" smtClean="0">
                <a:solidFill>
                  <a:schemeClr val="dk2"/>
                </a:solidFill>
                <a:latin typeface="Calibri" panose="020F0502020204030204" pitchFamily="34" charset="0"/>
                <a:ea typeface="Libre Franklin"/>
                <a:cs typeface="Calibri" panose="020F0502020204030204" pitchFamily="34" charset="0"/>
                <a:sym typeface="Libre Franklin"/>
              </a:rPr>
              <a:t/>
            </a:r>
            <a:br>
              <a:rPr lang="en-US" sz="2000" dirty="0" smtClean="0">
                <a:solidFill>
                  <a:schemeClr val="dk2"/>
                </a:solidFill>
                <a:latin typeface="Calibri" panose="020F0502020204030204" pitchFamily="34" charset="0"/>
                <a:ea typeface="Libre Franklin"/>
                <a:cs typeface="Calibri" panose="020F0502020204030204" pitchFamily="34" charset="0"/>
                <a:sym typeface="Libre Franklin"/>
              </a:rPr>
            </a:br>
            <a:endParaRPr lang="en-US" sz="2000" dirty="0" smtClean="0">
              <a:solidFill>
                <a:schemeClr val="dk2"/>
              </a:solidFill>
              <a:latin typeface="Calibri" panose="020F0502020204030204" pitchFamily="34" charset="0"/>
              <a:ea typeface="Libre Franklin"/>
              <a:cs typeface="Calibri" panose="020F0502020204030204" pitchFamily="34" charset="0"/>
              <a:sym typeface="Libre Franklin"/>
            </a:endParaRPr>
          </a:p>
          <a:p>
            <a:pPr marL="257175" indent="-257175" eaLnBrk="1" fontAlgn="auto" hangingPunct="1">
              <a:buClr>
                <a:schemeClr val="dk2"/>
              </a:buClr>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Workforce Analysis</a:t>
            </a:r>
          </a:p>
          <a:p>
            <a:pPr marL="257175" indent="-257175" eaLnBrk="1" fontAlgn="auto" hangingPunct="1">
              <a:buClr>
                <a:schemeClr val="dk2"/>
              </a:buClr>
              <a:buFont typeface="Arial" panose="020B0604020202020204" pitchFamily="34" charset="0"/>
              <a:buChar char="•"/>
              <a:defRPr/>
            </a:pPr>
            <a:endParaRPr lang="en-US" sz="2000" dirty="0">
              <a:solidFill>
                <a:schemeClr val="dk2"/>
              </a:solidFill>
              <a:latin typeface="Calibri" panose="020F0502020204030204" pitchFamily="34" charset="0"/>
              <a:ea typeface="Libre Franklin"/>
              <a:cs typeface="Calibri" panose="020F0502020204030204" pitchFamily="34" charset="0"/>
              <a:sym typeface="Libre Franklin"/>
            </a:endParaRPr>
          </a:p>
          <a:p>
            <a:pPr marL="257175" indent="-257175" eaLnBrk="1" fontAlgn="auto" hangingPunct="1">
              <a:buClr>
                <a:schemeClr val="dk2"/>
              </a:buClr>
              <a:buFont typeface="Arial" panose="020B0604020202020204" pitchFamily="34" charset="0"/>
              <a:buChar char="•"/>
              <a:defRPr/>
            </a:pPr>
            <a:endParaRPr lang="en-US" sz="2000" dirty="0" smtClean="0">
              <a:latin typeface="Calibri" panose="020F0502020204030204" pitchFamily="34" charset="0"/>
              <a:cs typeface="Calibri" panose="020F0502020204030204" pitchFamily="34" charset="0"/>
            </a:endParaRPr>
          </a:p>
          <a:p>
            <a:pPr marL="0" indent="0" eaLnBrk="1" fontAlgn="auto" hangingPunct="1">
              <a:buClr>
                <a:schemeClr val="dk2"/>
              </a:buClr>
              <a:defRPr/>
            </a:pPr>
            <a:r>
              <a:rPr lang="en-US" sz="2000" b="1" dirty="0" smtClean="0">
                <a:solidFill>
                  <a:schemeClr val="accent1"/>
                </a:solidFill>
                <a:latin typeface="Calibri" panose="020F0502020204030204" pitchFamily="34" charset="0"/>
                <a:cs typeface="Calibri" panose="020F0502020204030204" pitchFamily="34" charset="0"/>
              </a:rPr>
              <a:t>https</a:t>
            </a:r>
            <a:r>
              <a:rPr lang="en-US" sz="2000" b="1" dirty="0">
                <a:solidFill>
                  <a:schemeClr val="accent1"/>
                </a:solidFill>
                <a:latin typeface="Calibri" panose="020F0502020204030204" pitchFamily="34" charset="0"/>
                <a:cs typeface="Calibri" panose="020F0502020204030204" pitchFamily="34" charset="0"/>
              </a:rPr>
              <a:t>://</a:t>
            </a:r>
            <a:r>
              <a:rPr lang="en-US" sz="2000" b="1" dirty="0" smtClean="0">
                <a:solidFill>
                  <a:schemeClr val="accent1"/>
                </a:solidFill>
                <a:latin typeface="Calibri" panose="020F0502020204030204" pitchFamily="34" charset="0"/>
                <a:cs typeface="Calibri" panose="020F0502020204030204" pitchFamily="34" charset="0"/>
              </a:rPr>
              <a:t>tinyurl.com/wywioa</a:t>
            </a:r>
            <a:br>
              <a:rPr lang="en-US" sz="2000" b="1" dirty="0" smtClean="0">
                <a:solidFill>
                  <a:schemeClr val="accent1"/>
                </a:solidFill>
                <a:latin typeface="Calibri" panose="020F0502020204030204" pitchFamily="34" charset="0"/>
                <a:cs typeface="Calibri" panose="020F0502020204030204" pitchFamily="34" charset="0"/>
              </a:rPr>
            </a:br>
            <a:endParaRPr lang="en-US" sz="2000" b="1" dirty="0" smtClean="0">
              <a:solidFill>
                <a:schemeClr val="accent1"/>
              </a:solidFill>
              <a:latin typeface="Calibri" panose="020F0502020204030204" pitchFamily="34" charset="0"/>
              <a:cs typeface="Calibri" panose="020F0502020204030204" pitchFamily="34" charset="0"/>
            </a:endParaRPr>
          </a:p>
          <a:p>
            <a:pPr marL="0" indent="0" eaLnBrk="1" fontAlgn="auto" hangingPunct="1">
              <a:buClr>
                <a:schemeClr val="dk2"/>
              </a:buClr>
              <a:defRPr/>
            </a:pPr>
            <a:r>
              <a:rPr lang="en-US" sz="2000" b="1" dirty="0">
                <a:solidFill>
                  <a:schemeClr val="accent1"/>
                </a:solidFill>
                <a:latin typeface="Calibri" panose="020F0502020204030204" pitchFamily="34" charset="0"/>
                <a:cs typeface="Calibri" panose="020F0502020204030204" pitchFamily="34" charset="0"/>
              </a:rPr>
              <a:t>https://tinyurl.com/wywioafigures</a:t>
            </a:r>
            <a:endParaRPr lang="en-US" sz="2000" b="1" dirty="0" smtClean="0">
              <a:solidFill>
                <a:schemeClr val="accent1"/>
              </a:solidFill>
              <a:latin typeface="Calibri" panose="020F0502020204030204" pitchFamily="34" charset="0"/>
              <a:cs typeface="Calibri" panose="020F0502020204030204" pitchFamily="34" charset="0"/>
              <a:sym typeface="Libre Franklin"/>
            </a:endParaRPr>
          </a:p>
        </p:txBody>
      </p:sp>
      <p:sp>
        <p:nvSpPr>
          <p:cNvPr id="4" name="TextBox 3"/>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3</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36048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53712"/>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Analysis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UI Benefit Recipients and </a:t>
            </a:r>
            <a:r>
              <a:rPr lang="en-US" sz="2000" b="1" dirty="0" err="1" smtClean="0">
                <a:solidFill>
                  <a:schemeClr val="bg1">
                    <a:lumMod val="50000"/>
                  </a:schemeClr>
                </a:solidFill>
                <a:latin typeface="Calibri" panose="020F0502020204030204" pitchFamily="34" charset="0"/>
                <a:cs typeface="Calibri" panose="020F0502020204030204" pitchFamily="34" charset="0"/>
              </a:rPr>
              <a:t>Exhaustees</a:t>
            </a:r>
            <a:r>
              <a:rPr lang="en-US" sz="2000" b="1" dirty="0" smtClean="0">
                <a:solidFill>
                  <a:schemeClr val="bg1">
                    <a:lumMod val="50000"/>
                  </a:schemeClr>
                </a:solidFill>
                <a:latin typeface="Calibri" panose="020F0502020204030204" pitchFamily="34" charset="0"/>
                <a:cs typeface="Calibri" panose="020F0502020204030204" pitchFamily="34" charset="0"/>
              </a:rPr>
              <a:t> in Wyoming, 2005-2025</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Wyoming Unemployment Insurance claims data. </a:t>
            </a:r>
            <a:endParaRPr lang="en-US" sz="800" dirty="0">
              <a:latin typeface="Calibri" panose="020F0502020204030204" pitchFamily="34" charset="0"/>
              <a:cs typeface="Calibri" panose="020F0502020204030204" pitchFamily="34" charset="0"/>
            </a:endParaRP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30</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70065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23171"/>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Analysis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UI Benefit Recipients Exhaustion Rate in Wyoming, 2004-2024</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Source: Wyoming Unemployment Insurance claims data. </a:t>
            </a:r>
          </a:p>
        </p:txBody>
      </p:sp>
      <p:sp>
        <p:nvSpPr>
          <p:cNvPr id="8" name="TextBox 7"/>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31</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37316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chemeClr val="tx1"/>
                </a:solidFill>
                <a:latin typeface="Calibri" panose="020F0502020204030204" pitchFamily="34" charset="0"/>
                <a:cs typeface="Calibri" panose="020F0502020204030204" pitchFamily="34" charset="0"/>
              </a:rPr>
              <a:t>Part 2: Workforce Analysis</a:t>
            </a:r>
            <a:endParaRPr lang="en-US" sz="2000" dirty="0" smtClean="0">
              <a:latin typeface="Calibri" panose="020F0502020204030204" pitchFamily="34" charset="0"/>
              <a:cs typeface="Calibri" panose="020F0502020204030204" pitchFamily="34" charset="0"/>
            </a:endParaRPr>
          </a:p>
          <a:p>
            <a:endParaRPr lang="en-US" dirty="0" smtClean="0"/>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Other UI Benefit Statistics</a:t>
            </a:r>
          </a:p>
          <a:p>
            <a:pPr marL="571500" indent="-4572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Older workers more likely to exhaust benefits</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More males receive benefits</a:t>
            </a:r>
          </a:p>
          <a:p>
            <a:pPr marL="571500" indent="-457200" algn="l">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Females more likely to exhaust benefits</a:t>
            </a:r>
          </a:p>
          <a:p>
            <a:pPr marL="571500" indent="-457200" algn="l">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13.5% of claimants eligible for maximum 26 weeks</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4" name="TextBox 3"/>
          <p:cNvSpPr txBox="1"/>
          <p:nvPr/>
        </p:nvSpPr>
        <p:spPr>
          <a:xfrm>
            <a:off x="103614" y="4807414"/>
            <a:ext cx="5801932" cy="21544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Source: Wyoming Unemployment Insurance claims data. </a:t>
            </a:r>
          </a:p>
        </p:txBody>
      </p:sp>
      <p:sp>
        <p:nvSpPr>
          <p:cNvPr id="5" name="TextBox 4"/>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32</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8259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noGrp="1"/>
          </p:cNvSpPr>
          <p:nvPr>
            <p:ph type="ctrTitle"/>
          </p:nvPr>
        </p:nvSpPr>
        <p:spPr>
          <a:xfrm>
            <a:off x="1479550" y="131763"/>
            <a:ext cx="6858000" cy="528637"/>
          </a:xfrm>
        </p:spPr>
        <p:txBody>
          <a:bodyPr>
            <a:normAutofit/>
          </a:bodyPr>
          <a:lstStyle/>
          <a:p>
            <a:pPr>
              <a:spcBef>
                <a:spcPct val="0"/>
              </a:spcBef>
              <a:spcAft>
                <a:spcPct val="0"/>
              </a:spcAft>
              <a:defRPr/>
            </a:pPr>
            <a:r>
              <a:rPr lang="en-US" sz="2000" dirty="0">
                <a:solidFill>
                  <a:schemeClr val="bg1"/>
                </a:solidFill>
                <a:latin typeface="Arial Black" panose="020B0A04020102020204" pitchFamily="34" charset="0"/>
              </a:rPr>
              <a:t>WIOA State Plan Revisions: 2026</a:t>
            </a:r>
            <a:endParaRPr lang="en-US" altLang="en-US" sz="2000" dirty="0" smtClean="0">
              <a:solidFill>
                <a:srgbClr val="A22A30"/>
              </a:solidFill>
              <a:latin typeface="Arial Black" panose="020B0A04020102020204" pitchFamily="34" charset="0"/>
              <a:sym typeface="Libre Franklin Medium"/>
            </a:endParaRPr>
          </a:p>
        </p:txBody>
      </p:sp>
      <p:sp>
        <p:nvSpPr>
          <p:cNvPr id="3" name="Subtitle 2"/>
          <p:cNvSpPr>
            <a:spLocks noGrp="1"/>
          </p:cNvSpPr>
          <p:nvPr>
            <p:ph type="subTitle" idx="1"/>
          </p:nvPr>
        </p:nvSpPr>
        <p:spPr>
          <a:xfrm>
            <a:off x="230188" y="787400"/>
            <a:ext cx="8594725" cy="3903663"/>
          </a:xfrm>
        </p:spPr>
        <p:txBody>
          <a:bodyPr/>
          <a:lstStyle/>
          <a:p>
            <a:pPr marL="457200" indent="-342900" eaLnBrk="1" fontAlgn="auto" hangingPunct="1">
              <a:buClr>
                <a:schemeClr val="dk2"/>
              </a:buClr>
              <a:defRPr/>
            </a:pPr>
            <a:endPar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endParaRPr>
          </a:p>
          <a:p>
            <a:pPr marL="457200" indent="-342900" eaLnBrk="1" fontAlgn="auto" hangingPunct="1">
              <a:buClr>
                <a:schemeClr val="dk2"/>
              </a:buClr>
              <a:defRPr/>
            </a:pPr>
            <a:endParaRPr lang="en-US" sz="2000" b="1" dirty="0">
              <a:latin typeface="Calibri" panose="020F0502020204030204" pitchFamily="34" charset="0"/>
              <a:cs typeface="Calibri" panose="020F0502020204030204" pitchFamily="34" charset="0"/>
            </a:endParaRPr>
          </a:p>
          <a:p>
            <a:pPr marL="457200" indent="-342900" eaLnBrk="1" fontAlgn="auto" hangingPunct="1">
              <a:buClr>
                <a:schemeClr val="dk2"/>
              </a:buClr>
              <a:defRPr/>
            </a:pPr>
            <a:r>
              <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rPr>
              <a:t/>
            </a:r>
            <a:br>
              <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rPr>
            </a:br>
            <a:endPar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endParaRPr>
          </a:p>
          <a:p>
            <a:pPr>
              <a:defRPr/>
            </a:pPr>
            <a:endPar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endParaRPr>
          </a:p>
          <a:p>
            <a:pPr marL="0" indent="0" eaLnBrk="1" fontAlgn="auto" hangingPunct="1">
              <a:buClr>
                <a:schemeClr val="dk2"/>
              </a:buClr>
              <a:defRPr/>
            </a:pPr>
            <a:r>
              <a:rPr lang="en-US" sz="2000" b="1" dirty="0" smtClean="0">
                <a:latin typeface="Calibri" panose="020F0502020204030204" pitchFamily="34" charset="0"/>
                <a:cs typeface="Calibri" panose="020F0502020204030204" pitchFamily="34" charset="0"/>
              </a:rPr>
              <a:t>Part 2: Workforce Analysis – Labor Market Trends</a:t>
            </a:r>
            <a:endParaRPr lang="en-US" sz="2000" b="1" dirty="0" smtClean="0">
              <a:solidFill>
                <a:schemeClr val="dk2"/>
              </a:solidFill>
              <a:latin typeface="Calibri" panose="020F0502020204030204" pitchFamily="34" charset="0"/>
              <a:cs typeface="Calibri" panose="020F0502020204030204" pitchFamily="34" charset="0"/>
              <a:sym typeface="Libre Franklin"/>
            </a:endParaRPr>
          </a:p>
        </p:txBody>
      </p:sp>
      <p:sp>
        <p:nvSpPr>
          <p:cNvPr id="4" name="TextBox 3"/>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33</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96968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a:t>
            </a:r>
            <a:r>
              <a:rPr lang="en-US" sz="2000" b="1" dirty="0" smtClean="0">
                <a:solidFill>
                  <a:schemeClr val="tx1"/>
                </a:solidFill>
                <a:latin typeface="Calibri" panose="020F0502020204030204" pitchFamily="34" charset="0"/>
                <a:cs typeface="Calibri" panose="020F0502020204030204" pitchFamily="34" charset="0"/>
              </a:rPr>
              <a:t>2: Workforce Analysis – Labor Market Trends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Source: Wyoming Unemployment Insurance claims data.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9790" y="1276204"/>
            <a:ext cx="3150064" cy="3511895"/>
          </a:xfrm>
          <a:prstGeom prst="rect">
            <a:avLst/>
          </a:prstGeom>
        </p:spPr>
      </p:pic>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34</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23746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23171"/>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2: Workforce Analysis – Labor Market </a:t>
            </a:r>
            <a:r>
              <a:rPr lang="en-US" sz="2000" b="1" dirty="0" smtClean="0">
                <a:solidFill>
                  <a:schemeClr val="tx1"/>
                </a:solidFill>
                <a:latin typeface="Calibri" panose="020F0502020204030204" pitchFamily="34" charset="0"/>
                <a:cs typeface="Calibri" panose="020F0502020204030204" pitchFamily="34" charset="0"/>
              </a:rPr>
              <a:t>Trends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Average Monthly Employment </a:t>
            </a:r>
            <a:r>
              <a:rPr lang="en-US" sz="2000" b="1" dirty="0">
                <a:solidFill>
                  <a:schemeClr val="bg1">
                    <a:lumMod val="50000"/>
                  </a:schemeClr>
                </a:solidFill>
                <a:latin typeface="Calibri" panose="020F0502020204030204" pitchFamily="34" charset="0"/>
                <a:cs typeface="Calibri" panose="020F0502020204030204" pitchFamily="34" charset="0"/>
              </a:rPr>
              <a:t>in Mining in WY, 2014Q1-2024Q4</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Source: </a:t>
            </a:r>
            <a:r>
              <a:rPr lang="en-US" sz="800" dirty="0" smtClean="0">
                <a:latin typeface="Calibri" panose="020F0502020204030204" pitchFamily="34" charset="0"/>
                <a:cs typeface="Calibri" panose="020F0502020204030204" pitchFamily="34" charset="0"/>
              </a:rPr>
              <a:t>Quarterly Census of Employment and Wages.</a:t>
            </a:r>
            <a:endParaRPr lang="en-US" sz="800" dirty="0">
              <a:latin typeface="Calibri" panose="020F0502020204030204" pitchFamily="34" charset="0"/>
              <a:cs typeface="Calibri" panose="020F0502020204030204" pitchFamily="34" charset="0"/>
            </a:endParaRP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35</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11993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23171"/>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2: Workforce Analysis – Labor Market </a:t>
            </a:r>
            <a:r>
              <a:rPr lang="en-US" sz="2000" b="1" dirty="0" smtClean="0">
                <a:solidFill>
                  <a:schemeClr val="tx1"/>
                </a:solidFill>
                <a:latin typeface="Calibri" panose="020F0502020204030204" pitchFamily="34" charset="0"/>
                <a:cs typeface="Calibri" panose="020F0502020204030204" pitchFamily="34" charset="0"/>
              </a:rPr>
              <a:t>Trends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Average Monthly Employment in Construction in WY, 2014Q1-2024Q4</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Source: Quarterly Census of Employment and Wages.</a:t>
            </a: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36</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241064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23171"/>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2: Workforce Analysis – Labor Market </a:t>
            </a:r>
            <a:r>
              <a:rPr lang="en-US" sz="2000" b="1" dirty="0" smtClean="0">
                <a:solidFill>
                  <a:schemeClr val="tx1"/>
                </a:solidFill>
                <a:latin typeface="Calibri" panose="020F0502020204030204" pitchFamily="34" charset="0"/>
                <a:cs typeface="Calibri" panose="020F0502020204030204" pitchFamily="34" charset="0"/>
              </a:rPr>
              <a:t>Trends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Average Monthly Employment in Retail Trade in WY, 2014Q1-2024Q4</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Source: Quarterly Census of Employment and Wages.</a:t>
            </a: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37</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48663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23171"/>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2: Workforce Analysis – Labor Market </a:t>
            </a:r>
            <a:r>
              <a:rPr lang="en-US" sz="2000" b="1" dirty="0" smtClean="0">
                <a:solidFill>
                  <a:schemeClr val="tx1"/>
                </a:solidFill>
                <a:latin typeface="Calibri" panose="020F0502020204030204" pitchFamily="34" charset="0"/>
                <a:cs typeface="Calibri" panose="020F0502020204030204" pitchFamily="34" charset="0"/>
              </a:rPr>
              <a:t>Trends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Average Monthly Employment in Pro. &amp; Business </a:t>
            </a:r>
            <a:r>
              <a:rPr lang="en-US" sz="2000" b="1" dirty="0" err="1" smtClean="0">
                <a:solidFill>
                  <a:schemeClr val="bg1">
                    <a:lumMod val="50000"/>
                  </a:schemeClr>
                </a:solidFill>
                <a:latin typeface="Calibri" panose="020F0502020204030204" pitchFamily="34" charset="0"/>
                <a:cs typeface="Calibri" panose="020F0502020204030204" pitchFamily="34" charset="0"/>
              </a:rPr>
              <a:t>Svcs</a:t>
            </a:r>
            <a:r>
              <a:rPr lang="en-US" sz="2000" b="1" dirty="0" smtClean="0">
                <a:solidFill>
                  <a:schemeClr val="bg1">
                    <a:lumMod val="50000"/>
                  </a:schemeClr>
                </a:solidFill>
                <a:latin typeface="Calibri" panose="020F0502020204030204" pitchFamily="34" charset="0"/>
                <a:cs typeface="Calibri" panose="020F0502020204030204" pitchFamily="34" charset="0"/>
              </a:rPr>
              <a:t>. in WY, 2014Q1-2024Q4</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Source: Quarterly Census of Employment and Wages.</a:t>
            </a: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38</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46133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55366"/>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2: Workforce Analysis – Labor Market </a:t>
            </a:r>
            <a:r>
              <a:rPr lang="en-US" sz="2000" b="1" dirty="0" smtClean="0">
                <a:solidFill>
                  <a:schemeClr val="tx1"/>
                </a:solidFill>
                <a:latin typeface="Calibri" panose="020F0502020204030204" pitchFamily="34" charset="0"/>
                <a:cs typeface="Calibri" panose="020F0502020204030204" pitchFamily="34" charset="0"/>
              </a:rPr>
              <a:t>Trends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Average Monthly Employment in Health Care &amp; Social Assistance in WY, 2014Q1-2024Q4</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Source: Quarterly Census of Employment and Wages.</a:t>
            </a: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39</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20467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noGrp="1"/>
          </p:cNvSpPr>
          <p:nvPr>
            <p:ph type="ctrTitle"/>
          </p:nvPr>
        </p:nvSpPr>
        <p:spPr>
          <a:xfrm>
            <a:off x="1479550" y="131763"/>
            <a:ext cx="6858000" cy="528637"/>
          </a:xfrm>
        </p:spPr>
        <p:txBody>
          <a:bodyPr>
            <a:normAutofit/>
          </a:bodyPr>
          <a:lstStyle/>
          <a:p>
            <a:pPr>
              <a:spcBef>
                <a:spcPct val="0"/>
              </a:spcBef>
              <a:spcAft>
                <a:spcPct val="0"/>
              </a:spcAft>
              <a:defRPr/>
            </a:pPr>
            <a:r>
              <a:rPr lang="en-US" sz="2000" dirty="0">
                <a:solidFill>
                  <a:schemeClr val="bg1"/>
                </a:solidFill>
                <a:latin typeface="Arial Black" panose="020B0A04020102020204" pitchFamily="34" charset="0"/>
              </a:rPr>
              <a:t>WIOA State Plan Revisions: 2026</a:t>
            </a:r>
            <a:endParaRPr lang="en-US" altLang="en-US" sz="2000" dirty="0" smtClean="0">
              <a:solidFill>
                <a:srgbClr val="A22A30"/>
              </a:solidFill>
              <a:latin typeface="Arial Black" panose="020B0A04020102020204" pitchFamily="34" charset="0"/>
              <a:sym typeface="Libre Franklin Medium"/>
            </a:endParaRPr>
          </a:p>
        </p:txBody>
      </p:sp>
      <p:sp>
        <p:nvSpPr>
          <p:cNvPr id="3" name="Subtitle 2"/>
          <p:cNvSpPr>
            <a:spLocks noGrp="1"/>
          </p:cNvSpPr>
          <p:nvPr>
            <p:ph type="subTitle" idx="1"/>
          </p:nvPr>
        </p:nvSpPr>
        <p:spPr>
          <a:xfrm>
            <a:off x="230188" y="787400"/>
            <a:ext cx="8594725" cy="3903663"/>
          </a:xfrm>
        </p:spPr>
        <p:txBody>
          <a:bodyPr/>
          <a:lstStyle/>
          <a:p>
            <a:pPr marL="457200" indent="-342900" eaLnBrk="1" fontAlgn="auto" hangingPunct="1">
              <a:buClr>
                <a:schemeClr val="dk2"/>
              </a:buClr>
              <a:defRPr/>
            </a:pPr>
            <a:endPar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endParaRPr>
          </a:p>
          <a:p>
            <a:pPr marL="457200" indent="-342900" eaLnBrk="1" fontAlgn="auto" hangingPunct="1">
              <a:buClr>
                <a:schemeClr val="dk2"/>
              </a:buClr>
              <a:defRPr/>
            </a:pPr>
            <a:endParaRPr lang="en-US" sz="2000" b="1" dirty="0">
              <a:latin typeface="Calibri" panose="020F0502020204030204" pitchFamily="34" charset="0"/>
              <a:cs typeface="Calibri" panose="020F0502020204030204" pitchFamily="34" charset="0"/>
            </a:endParaRPr>
          </a:p>
          <a:p>
            <a:pPr marL="457200" indent="-342900" eaLnBrk="1" fontAlgn="auto" hangingPunct="1">
              <a:buClr>
                <a:schemeClr val="dk2"/>
              </a:buClr>
              <a:defRPr/>
            </a:pPr>
            <a:r>
              <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rPr>
              <a:t/>
            </a:r>
            <a:br>
              <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rPr>
            </a:br>
            <a:endPar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endParaRPr>
          </a:p>
          <a:p>
            <a:pPr>
              <a:defRPr/>
            </a:pPr>
            <a:endParaRPr lang="en-US" sz="2000" b="1" dirty="0" smtClean="0">
              <a:solidFill>
                <a:schemeClr val="dk2"/>
              </a:solidFill>
              <a:latin typeface="Calibri" panose="020F0502020204030204" pitchFamily="34" charset="0"/>
              <a:ea typeface="Libre Franklin"/>
              <a:cs typeface="Calibri" panose="020F0502020204030204" pitchFamily="34" charset="0"/>
              <a:sym typeface="Libre Franklin"/>
            </a:endParaRPr>
          </a:p>
          <a:p>
            <a:pPr marL="0" indent="0" eaLnBrk="1" fontAlgn="auto" hangingPunct="1">
              <a:buClr>
                <a:schemeClr val="dk2"/>
              </a:buClr>
              <a:defRPr/>
            </a:pPr>
            <a:r>
              <a:rPr lang="en-US" sz="2000" b="1" dirty="0" smtClean="0">
                <a:latin typeface="Calibri" panose="020F0502020204030204" pitchFamily="34" charset="0"/>
                <a:cs typeface="Calibri" panose="020F0502020204030204" pitchFamily="34" charset="0"/>
              </a:rPr>
              <a:t>Part 1: Economic Analysis</a:t>
            </a:r>
            <a:endParaRPr lang="en-US" sz="2000" b="1" dirty="0" smtClean="0">
              <a:solidFill>
                <a:schemeClr val="dk2"/>
              </a:solidFill>
              <a:latin typeface="Calibri" panose="020F0502020204030204" pitchFamily="34" charset="0"/>
              <a:cs typeface="Calibri" panose="020F0502020204030204" pitchFamily="34" charset="0"/>
              <a:sym typeface="Libre Franklin"/>
            </a:endParaRPr>
          </a:p>
        </p:txBody>
      </p:sp>
      <p:sp>
        <p:nvSpPr>
          <p:cNvPr id="4" name="TextBox 3"/>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4</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68494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166" y="1823171"/>
            <a:ext cx="562966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2: Workforce Analysis – Labor Market </a:t>
            </a:r>
            <a:r>
              <a:rPr lang="en-US" sz="2000" b="1" dirty="0" smtClean="0">
                <a:solidFill>
                  <a:schemeClr val="tx1"/>
                </a:solidFill>
                <a:latin typeface="Calibri" panose="020F0502020204030204" pitchFamily="34" charset="0"/>
                <a:cs typeface="Calibri" panose="020F0502020204030204" pitchFamily="34" charset="0"/>
              </a:rPr>
              <a:t>Trends</a:t>
            </a:r>
            <a:br>
              <a:rPr lang="en-US" sz="2000" b="1" dirty="0" smtClean="0">
                <a:solidFill>
                  <a:schemeClr val="tx1"/>
                </a:solidFill>
                <a:latin typeface="Calibri" panose="020F0502020204030204" pitchFamily="34" charset="0"/>
                <a:cs typeface="Calibri" panose="020F0502020204030204" pitchFamily="34" charset="0"/>
              </a:rPr>
            </a:br>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Average Monthly Employment in Leisure &amp; Hospitality in WY, 2014Q1-2024Q4</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a:latin typeface="Calibri" panose="020F0502020204030204" pitchFamily="34" charset="0"/>
                <a:cs typeface="Calibri" panose="020F0502020204030204" pitchFamily="34" charset="0"/>
              </a:rPr>
              <a:t>Source: Quarterly Census of Employment and Wages.</a:t>
            </a: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40</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475465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9884" y="131064"/>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2000" dirty="0">
              <a:latin typeface="Arial Black" panose="020B0A04020102020204" pitchFamily="34" charset="0"/>
            </a:endParaRPr>
          </a:p>
        </p:txBody>
      </p:sp>
      <p:sp>
        <p:nvSpPr>
          <p:cNvPr id="3" name="Subtitle 2"/>
          <p:cNvSpPr>
            <a:spLocks noGrp="1"/>
          </p:cNvSpPr>
          <p:nvPr>
            <p:ph type="subTitle" idx="1"/>
          </p:nvPr>
        </p:nvSpPr>
        <p:spPr>
          <a:xfrm>
            <a:off x="230076" y="1430555"/>
            <a:ext cx="7533475" cy="403059"/>
          </a:xfrm>
        </p:spPr>
        <p:txBody>
          <a:bodyPr>
            <a:normAutofit fontScale="62500" lnSpcReduction="20000"/>
          </a:bodyPr>
          <a:lstStyle/>
          <a:p>
            <a:r>
              <a:rPr lang="en-US" b="1" smtClean="0">
                <a:latin typeface="Calibri" panose="020F0502020204030204" pitchFamily="34" charset="0"/>
                <a:cs typeface="Calibri" panose="020F0502020204030204" pitchFamily="34" charset="0"/>
              </a:rPr>
              <a:t>Contact Us</a:t>
            </a:r>
          </a:p>
          <a:p>
            <a:endParaRPr lang="en-US" smtClean="0"/>
          </a:p>
          <a:p>
            <a:endParaRPr lang="en-US" dirty="0"/>
          </a:p>
        </p:txBody>
      </p:sp>
      <p:sp>
        <p:nvSpPr>
          <p:cNvPr id="6" name="TextBox 5"/>
          <p:cNvSpPr txBox="1"/>
          <p:nvPr/>
        </p:nvSpPr>
        <p:spPr>
          <a:xfrm>
            <a:off x="2308727" y="2012147"/>
            <a:ext cx="3144356" cy="2246769"/>
          </a:xfrm>
          <a:prstGeom prst="rect">
            <a:avLst/>
          </a:prstGeom>
          <a:noFill/>
        </p:spPr>
        <p:txBody>
          <a:bodyPr wrap="square" numCol="1" rtlCol="0">
            <a:spAutoFit/>
          </a:bodyPr>
          <a:lstStyle/>
          <a:p>
            <a:r>
              <a:rPr lang="en-US" dirty="0" smtClean="0">
                <a:latin typeface="Calibri" panose="020F0502020204030204" pitchFamily="34" charset="0"/>
                <a:cs typeface="Calibri" panose="020F0502020204030204" pitchFamily="34" charset="0"/>
              </a:rPr>
              <a:t>Michael Moore, Research Supervisor</a:t>
            </a:r>
          </a:p>
          <a:p>
            <a:r>
              <a:rPr lang="en-US" dirty="0" smtClean="0">
                <a:latin typeface="Calibri" panose="020F0502020204030204" pitchFamily="34" charset="0"/>
                <a:cs typeface="Calibri" panose="020F0502020204030204" pitchFamily="34" charset="0"/>
              </a:rPr>
              <a:t>(307) 473-3814</a:t>
            </a:r>
          </a:p>
          <a:p>
            <a:r>
              <a:rPr lang="en-US" dirty="0" smtClean="0">
                <a:latin typeface="Calibri" panose="020F0502020204030204" pitchFamily="34" charset="0"/>
                <a:cs typeface="Calibri" panose="020F0502020204030204" pitchFamily="34" charset="0"/>
                <a:hlinkClick r:id="rId3"/>
              </a:rPr>
              <a:t>Michael.Moore@wyo.gov</a:t>
            </a:r>
            <a:endParaRPr lang="en-US" dirty="0">
              <a:latin typeface="Calibri" panose="020F0502020204030204" pitchFamily="34" charset="0"/>
              <a:cs typeface="Calibri" panose="020F0502020204030204" pitchFamily="34" charset="0"/>
            </a:endParaRPr>
          </a:p>
          <a:p>
            <a:endParaRPr lang="en-US" altLang="en-US" dirty="0" smtClean="0">
              <a:solidFill>
                <a:srgbClr val="595959"/>
              </a:solidFill>
              <a:latin typeface="Calibri" panose="020F0502020204030204" pitchFamily="34" charset="0"/>
              <a:ea typeface="Libre Franklin"/>
              <a:cs typeface="Calibri" panose="020F0502020204030204" pitchFamily="34" charset="0"/>
              <a:sym typeface="Libre Franklin"/>
            </a:endParaRPr>
          </a:p>
          <a:p>
            <a:r>
              <a:rPr lang="en-US" altLang="en-US" dirty="0" smtClean="0">
                <a:solidFill>
                  <a:srgbClr val="0D2C36"/>
                </a:solidFill>
                <a:latin typeface="Calibri" panose="020F0502020204030204" pitchFamily="34" charset="0"/>
                <a:ea typeface="Libre Franklin"/>
                <a:cs typeface="Calibri" panose="020F0502020204030204" pitchFamily="34" charset="0"/>
                <a:sym typeface="Libre Franklin"/>
              </a:rPr>
              <a:t>444 </a:t>
            </a:r>
            <a:r>
              <a:rPr lang="en-US" altLang="en-US" dirty="0">
                <a:solidFill>
                  <a:srgbClr val="0D2C36"/>
                </a:solidFill>
                <a:latin typeface="Calibri" panose="020F0502020204030204" pitchFamily="34" charset="0"/>
                <a:ea typeface="Libre Franklin"/>
                <a:cs typeface="Calibri" panose="020F0502020204030204" pitchFamily="34" charset="0"/>
                <a:sym typeface="Libre Franklin"/>
              </a:rPr>
              <a:t>W. Collins </a:t>
            </a:r>
            <a:r>
              <a:rPr lang="en-US" altLang="en-US" dirty="0" smtClean="0">
                <a:solidFill>
                  <a:srgbClr val="0D2C36"/>
                </a:solidFill>
                <a:latin typeface="Calibri" panose="020F0502020204030204" pitchFamily="34" charset="0"/>
                <a:ea typeface="Libre Franklin"/>
                <a:cs typeface="Calibri" panose="020F0502020204030204" pitchFamily="34" charset="0"/>
                <a:sym typeface="Libre Franklin"/>
              </a:rPr>
              <a:t>Drive</a:t>
            </a:r>
          </a:p>
          <a:p>
            <a:r>
              <a:rPr lang="en-US" altLang="en-US" dirty="0" smtClean="0">
                <a:solidFill>
                  <a:srgbClr val="0D2C36"/>
                </a:solidFill>
                <a:latin typeface="Calibri" panose="020F0502020204030204" pitchFamily="34" charset="0"/>
                <a:ea typeface="Libre Franklin"/>
                <a:cs typeface="Calibri" panose="020F0502020204030204" pitchFamily="34" charset="0"/>
                <a:sym typeface="Libre Franklin"/>
              </a:rPr>
              <a:t>Suite 3100</a:t>
            </a:r>
          </a:p>
          <a:p>
            <a:r>
              <a:rPr lang="en-US" altLang="en-US" dirty="0" smtClean="0">
                <a:solidFill>
                  <a:srgbClr val="0D2C36"/>
                </a:solidFill>
                <a:latin typeface="Calibri" panose="020F0502020204030204" pitchFamily="34" charset="0"/>
                <a:ea typeface="Libre Franklin"/>
                <a:cs typeface="Calibri" panose="020F0502020204030204" pitchFamily="34" charset="0"/>
                <a:sym typeface="Libre Franklin"/>
              </a:rPr>
              <a:t>Casper</a:t>
            </a:r>
            <a:r>
              <a:rPr lang="en-US" altLang="en-US" dirty="0">
                <a:solidFill>
                  <a:srgbClr val="0D2C36"/>
                </a:solidFill>
                <a:latin typeface="Calibri" panose="020F0502020204030204" pitchFamily="34" charset="0"/>
                <a:ea typeface="Libre Franklin"/>
                <a:cs typeface="Calibri" panose="020F0502020204030204" pitchFamily="34" charset="0"/>
                <a:sym typeface="Libre Franklin"/>
              </a:rPr>
              <a:t>, WY </a:t>
            </a:r>
            <a:r>
              <a:rPr lang="en-US" altLang="en-US" dirty="0" smtClean="0">
                <a:solidFill>
                  <a:srgbClr val="0D2C36"/>
                </a:solidFill>
                <a:latin typeface="Calibri" panose="020F0502020204030204" pitchFamily="34" charset="0"/>
                <a:ea typeface="Libre Franklin"/>
                <a:cs typeface="Calibri" panose="020F0502020204030204" pitchFamily="34" charset="0"/>
                <a:sym typeface="Libre Franklin"/>
              </a:rPr>
              <a:t>82601</a:t>
            </a:r>
          </a:p>
          <a:p>
            <a:endParaRPr lang="en-US" altLang="en-US" dirty="0">
              <a:solidFill>
                <a:srgbClr val="0D2C36"/>
              </a:solidFill>
              <a:latin typeface="Calibri" panose="020F0502020204030204" pitchFamily="34" charset="0"/>
              <a:ea typeface="Libre Franklin"/>
              <a:cs typeface="Calibri" panose="020F0502020204030204" pitchFamily="34" charset="0"/>
              <a:sym typeface="Libre Franklin"/>
            </a:endParaRPr>
          </a:p>
          <a:p>
            <a:r>
              <a:rPr lang="en-US" altLang="en-US" dirty="0" smtClean="0">
                <a:solidFill>
                  <a:srgbClr val="0D2C36"/>
                </a:solidFill>
                <a:latin typeface="Calibri" panose="020F0502020204030204" pitchFamily="34" charset="0"/>
                <a:ea typeface="Libre Franklin"/>
                <a:cs typeface="Calibri" panose="020F0502020204030204" pitchFamily="34" charset="0"/>
                <a:sym typeface="Libre Franklin"/>
              </a:rPr>
              <a:t>https</a:t>
            </a:r>
            <a:r>
              <a:rPr lang="en-US" altLang="en-US" dirty="0">
                <a:solidFill>
                  <a:srgbClr val="0D2C36"/>
                </a:solidFill>
                <a:latin typeface="Calibri" panose="020F0502020204030204" pitchFamily="34" charset="0"/>
                <a:ea typeface="Libre Franklin"/>
                <a:cs typeface="Calibri" panose="020F0502020204030204" pitchFamily="34" charset="0"/>
                <a:sym typeface="Libre Franklin"/>
              </a:rPr>
              <a:t>://doe.state.wy.us/LMI</a:t>
            </a:r>
          </a:p>
          <a:p>
            <a:endParaRPr lang="en-US" dirty="0">
              <a:latin typeface="Calibri" panose="020F0502020204030204" pitchFamily="34" charset="0"/>
              <a:cs typeface="Calibri" panose="020F0502020204030204"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5913" y="2480200"/>
            <a:ext cx="1173482" cy="1127762"/>
          </a:xfrm>
          <a:prstGeom prst="rect">
            <a:avLst/>
          </a:prstGeom>
        </p:spPr>
      </p:pic>
      <p:sp>
        <p:nvSpPr>
          <p:cNvPr id="8" name="TextBox 7"/>
          <p:cNvSpPr txBox="1"/>
          <p:nvPr/>
        </p:nvSpPr>
        <p:spPr>
          <a:xfrm>
            <a:off x="8641723" y="4807414"/>
            <a:ext cx="457199" cy="215444"/>
          </a:xfrm>
          <a:prstGeom prst="rect">
            <a:avLst/>
          </a:prstGeom>
          <a:noFill/>
        </p:spPr>
        <p:txBody>
          <a:bodyPr wrap="square" rtlCol="0">
            <a:spAutoFit/>
          </a:bodyPr>
          <a:lstStyle/>
          <a:p>
            <a:pPr algn="r"/>
            <a:r>
              <a:rPr lang="en-US" sz="800" smtClean="0">
                <a:latin typeface="Calibri" panose="020F0502020204030204" pitchFamily="34" charset="0"/>
                <a:cs typeface="Calibri" panose="020F0502020204030204" pitchFamily="34" charset="0"/>
              </a:rPr>
              <a:t>41</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329268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chemeClr val="tx1"/>
                </a:solidFill>
                <a:latin typeface="Calibri" panose="020F0502020204030204" pitchFamily="34" charset="0"/>
                <a:cs typeface="Calibri" panose="020F0502020204030204" pitchFamily="34" charset="0"/>
              </a:rPr>
              <a:t>Part 1: Economic Analysis</a:t>
            </a:r>
            <a:endParaRPr lang="en-US" sz="2000" dirty="0" smtClean="0">
              <a:latin typeface="Calibri" panose="020F0502020204030204" pitchFamily="34" charset="0"/>
              <a:cs typeface="Calibri" panose="020F0502020204030204" pitchFamily="34" charset="0"/>
            </a:endParaRPr>
          </a:p>
          <a:p>
            <a:endParaRPr lang="en-US" dirty="0" smtClean="0"/>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16 consecutive quarters of over-the-year job growth as of 2025Q2</a:t>
            </a:r>
          </a:p>
          <a:p>
            <a:pPr marL="571500" indent="-457200" algn="l">
              <a:buFont typeface="Arial" panose="020B0604020202020204" pitchFamily="34" charset="0"/>
              <a:buChar char="•"/>
            </a:pP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Job growth slowed in 2025</a:t>
            </a:r>
          </a:p>
          <a:p>
            <a:pPr marL="571500" indent="-457200" algn="l">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Job losses in 2025Q3 and 2025Q4</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4" name="TextBox 3"/>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Quarterly Census of Employment and Wages (QCEW). </a:t>
            </a:r>
            <a:endParaRPr lang="en-US" sz="800" dirty="0">
              <a:latin typeface="Calibri" panose="020F0502020204030204" pitchFamily="34" charset="0"/>
              <a:cs typeface="Calibri" panose="020F0502020204030204" pitchFamily="34" charset="0"/>
            </a:endParaRPr>
          </a:p>
        </p:txBody>
      </p:sp>
      <p:sp>
        <p:nvSpPr>
          <p:cNvPr id="5" name="TextBox 4"/>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5</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96748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11" y="1884254"/>
            <a:ext cx="8442977" cy="2862078"/>
          </a:xfrm>
          <a:prstGeom prst="rect">
            <a:avLst/>
          </a:prstGeom>
        </p:spPr>
      </p:pic>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1: Economic Analysis</a:t>
            </a:r>
            <a:endParaRPr lang="en-US" sz="2000" dirty="0">
              <a:latin typeface="Calibri" panose="020F0502020204030204" pitchFamily="34" charset="0"/>
              <a:cs typeface="Calibri" panose="020F0502020204030204" pitchFamily="34" charset="0"/>
            </a:endParaRPr>
          </a:p>
          <a:p>
            <a:pPr marL="114300" indent="0"/>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Over-the-Year Percent Change in Employment in Wyoming, 2015Q1-2025Q4</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Quarterly Census of Employment and Wages (QCEW). </a:t>
            </a:r>
            <a:endParaRPr lang="en-US" sz="800" dirty="0">
              <a:latin typeface="Calibri" panose="020F0502020204030204" pitchFamily="34" charset="0"/>
              <a:cs typeface="Calibri" panose="020F0502020204030204" pitchFamily="34" charset="0"/>
            </a:endParaRPr>
          </a:p>
        </p:txBody>
      </p:sp>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6</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3126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chemeClr val="tx1"/>
                </a:solidFill>
                <a:latin typeface="Calibri" panose="020F0502020204030204" pitchFamily="34" charset="0"/>
                <a:cs typeface="Calibri" panose="020F0502020204030204" pitchFamily="34" charset="0"/>
              </a:rPr>
              <a:t>Part 1: Economic Analysis</a:t>
            </a:r>
            <a:endParaRPr lang="en-US" sz="2000" dirty="0" smtClean="0">
              <a:latin typeface="Calibri" panose="020F0502020204030204" pitchFamily="34" charset="0"/>
              <a:cs typeface="Calibri" panose="020F0502020204030204" pitchFamily="34" charset="0"/>
            </a:endParaRPr>
          </a:p>
          <a:p>
            <a:endParaRPr lang="en-US" dirty="0" smtClean="0"/>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Industries</a:t>
            </a:r>
          </a:p>
          <a:p>
            <a:pPr marL="571500" indent="-4572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Construction (363, 1.5%)</a:t>
            </a: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Wholesale trade, transportation, &amp; utilities (338, 1.7%)</a:t>
            </a: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Other services, except public administration (197, 2.6%)</a:t>
            </a: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Health care &amp; social assistance (166, 0.6%)</a:t>
            </a:r>
          </a:p>
          <a:p>
            <a:pPr marL="571500" indent="-457200" algn="l">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solidFill>
                  <a:srgbClr val="FF0000"/>
                </a:solidFill>
                <a:latin typeface="Calibri" panose="020F0502020204030204" pitchFamily="34" charset="0"/>
                <a:cs typeface="Calibri" panose="020F0502020204030204" pitchFamily="34" charset="0"/>
              </a:rPr>
              <a:t>Mining (-317, -2.0%)</a:t>
            </a:r>
          </a:p>
          <a:p>
            <a:pPr marL="571500" indent="-457200">
              <a:buFont typeface="Arial" panose="020B0604020202020204" pitchFamily="34" charset="0"/>
              <a:buChar char="•"/>
            </a:pPr>
            <a:endParaRPr lang="en-US" sz="2000" dirty="0" smtClean="0">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4" name="TextBox 3"/>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Quarterly Census of Employment and Wages (QCEW). </a:t>
            </a:r>
            <a:endParaRPr lang="en-US" sz="800" dirty="0">
              <a:latin typeface="Calibri" panose="020F0502020204030204" pitchFamily="34" charset="0"/>
              <a:cs typeface="Calibri" panose="020F0502020204030204" pitchFamily="34" charset="0"/>
            </a:endParaRPr>
          </a:p>
        </p:txBody>
      </p:sp>
      <p:sp>
        <p:nvSpPr>
          <p:cNvPr id="5" name="TextBox 4"/>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7</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65970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a:solidFill>
                  <a:schemeClr val="tx1"/>
                </a:solidFill>
                <a:latin typeface="Calibri" panose="020F0502020204030204" pitchFamily="34" charset="0"/>
                <a:cs typeface="Calibri" panose="020F0502020204030204" pitchFamily="34" charset="0"/>
              </a:rPr>
              <a:t>Part 1: Economic Analysis</a:t>
            </a:r>
            <a:endParaRPr lang="en-US" sz="2000" dirty="0">
              <a:latin typeface="Calibri" panose="020F0502020204030204" pitchFamily="34" charset="0"/>
              <a:cs typeface="Calibri" panose="020F0502020204030204" pitchFamily="34" charset="0"/>
            </a:endParaRPr>
          </a:p>
          <a:p>
            <a:pPr marL="114300" indent="0"/>
            <a:endParaRPr lang="en-US" sz="2000" b="1" dirty="0" smtClean="0">
              <a:latin typeface="Calibri" panose="020F0502020204030204" pitchFamily="34" charset="0"/>
              <a:cs typeface="Calibri" panose="020F0502020204030204" pitchFamily="34" charset="0"/>
            </a:endParaRPr>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North American Industry Classification System (NAICS)</a:t>
            </a:r>
            <a:endParaRPr lang="en-US" sz="2000" b="1" dirty="0">
              <a:solidFill>
                <a:schemeClr val="bg1">
                  <a:lumMod val="50000"/>
                </a:schemeClr>
              </a:solidFill>
              <a:latin typeface="Calibri" panose="020F0502020204030204" pitchFamily="34" charset="0"/>
              <a:cs typeface="Calibri" panose="020F0502020204030204" pitchFamily="34" charset="0"/>
            </a:endParaRP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6" name="TextBox 5"/>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North American Industry Classification System. </a:t>
            </a:r>
            <a:endParaRPr lang="en-US" sz="80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987" y="2122576"/>
            <a:ext cx="8446025" cy="1542291"/>
          </a:xfrm>
          <a:prstGeom prst="rect">
            <a:avLst/>
          </a:prstGeom>
        </p:spPr>
      </p:pic>
      <p:sp>
        <p:nvSpPr>
          <p:cNvPr id="7" name="TextBox 6"/>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8</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37222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7773" y="781001"/>
            <a:ext cx="8571762" cy="3904248"/>
          </a:xfrm>
        </p:spPr>
        <p:txBody>
          <a:bodyPr>
            <a:normAutofit/>
          </a:bodyPr>
          <a:lstStyle/>
          <a:p>
            <a:r>
              <a:rPr lang="en-US" sz="2000" b="1" dirty="0" smtClean="0">
                <a:solidFill>
                  <a:schemeClr val="tx1"/>
                </a:solidFill>
                <a:latin typeface="Calibri" panose="020F0502020204030204" pitchFamily="34" charset="0"/>
                <a:cs typeface="Calibri" panose="020F0502020204030204" pitchFamily="34" charset="0"/>
              </a:rPr>
              <a:t>Part 1: Economic Analysis</a:t>
            </a:r>
            <a:endParaRPr lang="en-US" sz="2000" dirty="0" smtClean="0">
              <a:latin typeface="Calibri" panose="020F0502020204030204" pitchFamily="34" charset="0"/>
              <a:cs typeface="Calibri" panose="020F0502020204030204" pitchFamily="34" charset="0"/>
            </a:endParaRPr>
          </a:p>
          <a:p>
            <a:endParaRPr lang="en-US" dirty="0" smtClean="0"/>
          </a:p>
          <a:p>
            <a:pPr marL="114300" indent="0"/>
            <a:r>
              <a:rPr lang="en-US" sz="2000" b="1" dirty="0" smtClean="0">
                <a:solidFill>
                  <a:schemeClr val="bg1">
                    <a:lumMod val="50000"/>
                  </a:schemeClr>
                </a:solidFill>
                <a:latin typeface="Calibri" panose="020F0502020204030204" pitchFamily="34" charset="0"/>
                <a:cs typeface="Calibri" panose="020F0502020204030204" pitchFamily="34" charset="0"/>
              </a:rPr>
              <a:t>Existing Demand Industries</a:t>
            </a:r>
          </a:p>
          <a:p>
            <a:pPr marL="571500" indent="-4572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Specialty trade contractors</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Support activities for transportation</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Warehousing &amp; storage</a:t>
            </a:r>
            <a:br>
              <a:rPr lang="en-US" sz="2000" dirty="0" smtClean="0">
                <a:latin typeface="Calibri" panose="020F0502020204030204" pitchFamily="34" charset="0"/>
                <a:cs typeface="Calibri" panose="020F0502020204030204" pitchFamily="34" charset="0"/>
              </a:rPr>
            </a:br>
            <a:endParaRPr lang="en-US" sz="2000" dirty="0" smtClean="0">
              <a:latin typeface="Calibri" panose="020F0502020204030204" pitchFamily="34" charset="0"/>
              <a:cs typeface="Calibri" panose="020F0502020204030204" pitchFamily="34" charset="0"/>
            </a:endParaRPr>
          </a:p>
          <a:p>
            <a:pPr marL="571500" indent="-457200" algn="l">
              <a:buFont typeface="Arial" panose="020B0604020202020204" pitchFamily="34" charset="0"/>
              <a:buChar char="•"/>
            </a:pPr>
            <a:r>
              <a:rPr lang="en-US" sz="2000" dirty="0" smtClean="0">
                <a:latin typeface="Calibri" panose="020F0502020204030204" pitchFamily="34" charset="0"/>
                <a:cs typeface="Calibri" panose="020F0502020204030204" pitchFamily="34" charset="0"/>
              </a:rPr>
              <a:t>Food manufacturing</a:t>
            </a:r>
          </a:p>
        </p:txBody>
      </p:sp>
      <p:sp>
        <p:nvSpPr>
          <p:cNvPr id="2" name="Title 1"/>
          <p:cNvSpPr>
            <a:spLocks noGrp="1"/>
          </p:cNvSpPr>
          <p:nvPr>
            <p:ph type="ctrTitle"/>
          </p:nvPr>
        </p:nvSpPr>
        <p:spPr>
          <a:xfrm>
            <a:off x="1479884" y="148761"/>
            <a:ext cx="6858000" cy="529389"/>
          </a:xfrm>
        </p:spPr>
        <p:txBody>
          <a:bodyPr>
            <a:noAutofit/>
          </a:bodyPr>
          <a:lstStyle/>
          <a:p>
            <a:r>
              <a:rPr lang="en-US" sz="2000" dirty="0">
                <a:solidFill>
                  <a:schemeClr val="bg1"/>
                </a:solidFill>
                <a:latin typeface="Arial Black" panose="020B0A04020102020204" pitchFamily="34" charset="0"/>
              </a:rPr>
              <a:t>WIOA State Plan Revisions: 2026</a:t>
            </a:r>
            <a:endParaRPr lang="en-US" sz="3000" dirty="0">
              <a:solidFill>
                <a:schemeClr val="bg1"/>
              </a:solidFill>
              <a:latin typeface="Arial Black" panose="020B0A04020102020204" pitchFamily="34" charset="0"/>
            </a:endParaRPr>
          </a:p>
        </p:txBody>
      </p:sp>
      <p:sp>
        <p:nvSpPr>
          <p:cNvPr id="4" name="TextBox 3"/>
          <p:cNvSpPr txBox="1"/>
          <p:nvPr/>
        </p:nvSpPr>
        <p:spPr>
          <a:xfrm>
            <a:off x="103614" y="4807414"/>
            <a:ext cx="5801932" cy="215444"/>
          </a:xfrm>
          <a:prstGeom prst="rect">
            <a:avLst/>
          </a:prstGeom>
          <a:noFill/>
        </p:spPr>
        <p:txBody>
          <a:bodyPr wrap="square" rtlCol="0">
            <a:spAutoFit/>
          </a:bodyPr>
          <a:lstStyle/>
          <a:p>
            <a:r>
              <a:rPr lang="en-US" sz="800" dirty="0" smtClean="0">
                <a:latin typeface="Calibri" panose="020F0502020204030204" pitchFamily="34" charset="0"/>
                <a:cs typeface="Calibri" panose="020F0502020204030204" pitchFamily="34" charset="0"/>
              </a:rPr>
              <a:t>Source: Wyoming Growing and Declining Industries Report, 2025Q2. </a:t>
            </a:r>
            <a:endParaRPr lang="en-US" sz="800" dirty="0">
              <a:latin typeface="Calibri" panose="020F0502020204030204" pitchFamily="34" charset="0"/>
              <a:cs typeface="Calibri" panose="020F0502020204030204" pitchFamily="34" charset="0"/>
            </a:endParaRPr>
          </a:p>
        </p:txBody>
      </p:sp>
      <p:sp>
        <p:nvSpPr>
          <p:cNvPr id="5" name="TextBox 4"/>
          <p:cNvSpPr txBox="1"/>
          <p:nvPr/>
        </p:nvSpPr>
        <p:spPr>
          <a:xfrm>
            <a:off x="8641723" y="4807414"/>
            <a:ext cx="457199" cy="215444"/>
          </a:xfrm>
          <a:prstGeom prst="rect">
            <a:avLst/>
          </a:prstGeom>
          <a:noFill/>
        </p:spPr>
        <p:txBody>
          <a:bodyPr wrap="square" rtlCol="0">
            <a:spAutoFit/>
          </a:bodyPr>
          <a:lstStyle/>
          <a:p>
            <a:pPr algn="r"/>
            <a:r>
              <a:rPr lang="en-US" sz="800" dirty="0" smtClean="0">
                <a:latin typeface="Calibri" panose="020F0502020204030204" pitchFamily="34" charset="0"/>
                <a:cs typeface="Calibri" panose="020F0502020204030204" pitchFamily="34" charset="0"/>
              </a:rPr>
              <a:t>9</a:t>
            </a:r>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9680691"/>
      </p:ext>
    </p:extLst>
  </p:cSld>
  <p:clrMapOvr>
    <a:masterClrMapping/>
  </p:clrMapOvr>
  <p:timing>
    <p:tnLst>
      <p:par>
        <p:cTn id="1" dur="indefinite" restart="never" nodeType="tmRoot"/>
      </p:par>
    </p:tnLst>
  </p:timing>
</p:sld>
</file>

<file path=ppt/theme/theme1.xml><?xml version="1.0" encoding="utf-8"?>
<a:theme xmlns:a="http://schemas.openxmlformats.org/drawingml/2006/main" name="DWS Modern">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WS_Template" id="{63736C03-8959-402B-8937-13EEC2418464}" vid="{EE06DDB6-2D06-4438-AD63-DF028B7C42F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10008</TotalTime>
  <Words>5597</Words>
  <Application>Microsoft Office PowerPoint</Application>
  <PresentationFormat>On-screen Show (16:9)</PresentationFormat>
  <Paragraphs>614</Paragraphs>
  <Slides>41</Slides>
  <Notes>41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Libre Franklin Medium</vt:lpstr>
      <vt:lpstr>Arial</vt:lpstr>
      <vt:lpstr>Calibri</vt:lpstr>
      <vt:lpstr>Libre Franklin</vt:lpstr>
      <vt:lpstr>Arial Black</vt:lpstr>
      <vt:lpstr>DWS Modern</vt:lpstr>
      <vt:lpstr>Economic and Workforce Analyses</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lpstr>WIOA State Plan Revisions: 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DWS Modern Slides</dc:title>
  <dc:creator>Michael J. Moore</dc:creator>
  <cp:lastModifiedBy>Michael J. Moore</cp:lastModifiedBy>
  <cp:revision>305</cp:revision>
  <cp:lastPrinted>2026-05-08T17:17:31Z</cp:lastPrinted>
  <dcterms:modified xsi:type="dcterms:W3CDTF">2026-09-04T17:24:32Z</dcterms:modified>
</cp:coreProperties>
</file>