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handoutMasterIdLst>
    <p:handoutMasterId r:id="rId33"/>
  </p:handoutMasterIdLst>
  <p:sldIdLst>
    <p:sldId id="256" r:id="rId2"/>
    <p:sldId id="307" r:id="rId3"/>
    <p:sldId id="420" r:id="rId4"/>
    <p:sldId id="421" r:id="rId5"/>
    <p:sldId id="422" r:id="rId6"/>
    <p:sldId id="398" r:id="rId7"/>
    <p:sldId id="393" r:id="rId8"/>
    <p:sldId id="394" r:id="rId9"/>
    <p:sldId id="395" r:id="rId10"/>
    <p:sldId id="424" r:id="rId11"/>
    <p:sldId id="425" r:id="rId12"/>
    <p:sldId id="426" r:id="rId13"/>
    <p:sldId id="409" r:id="rId14"/>
    <p:sldId id="408" r:id="rId15"/>
    <p:sldId id="423" r:id="rId16"/>
    <p:sldId id="399" r:id="rId17"/>
    <p:sldId id="416" r:id="rId18"/>
    <p:sldId id="411" r:id="rId19"/>
    <p:sldId id="412" r:id="rId20"/>
    <p:sldId id="413" r:id="rId21"/>
    <p:sldId id="414" r:id="rId22"/>
    <p:sldId id="415" r:id="rId23"/>
    <p:sldId id="418" r:id="rId24"/>
    <p:sldId id="407" r:id="rId25"/>
    <p:sldId id="400" r:id="rId26"/>
    <p:sldId id="403" r:id="rId27"/>
    <p:sldId id="404" r:id="rId28"/>
    <p:sldId id="405" r:id="rId29"/>
    <p:sldId id="406" r:id="rId30"/>
    <p:sldId id="419" r:id="rId31"/>
  </p:sldIdLst>
  <p:sldSz cx="9144000" cy="5143500" type="screen16x9"/>
  <p:notesSz cx="7315200" cy="9601200"/>
  <p:embeddedFontLst>
    <p:embeddedFont>
      <p:font typeface="Arial Black" panose="020B0A04020102020204" pitchFamily="34" charset="0"/>
      <p:bold r:id="rId34"/>
    </p:embeddedFont>
    <p:embeddedFont>
      <p:font typeface="Calibri" panose="020F0502020204030204" pitchFamily="34" charset="0"/>
      <p:regular r:id="rId35"/>
      <p:bold r:id="rId36"/>
      <p:italic r:id="rId37"/>
      <p:boldItalic r:id="rId38"/>
    </p:embeddedFont>
    <p:embeddedFont>
      <p:font typeface="Libre Franklin"/>
      <p:regular r:id="rId39"/>
      <p:bold r:id="rId40"/>
      <p:italic r:id="rId41"/>
      <p:boldItalic r:id="rId42"/>
    </p:embeddedFont>
    <p:embeddedFont>
      <p:font typeface="Libre Franklin Medium"/>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20A06"/>
    <a:srgbClr val="DBD99E"/>
    <a:srgbClr val="0D2C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6" autoAdjust="0"/>
  </p:normalViewPr>
  <p:slideViewPr>
    <p:cSldViewPr snapToGrid="0">
      <p:cViewPr varScale="1">
        <p:scale>
          <a:sx n="145" d="100"/>
          <a:sy n="145" d="100"/>
        </p:scale>
        <p:origin x="62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2027"/>
          </a:xfrm>
          <a:prstGeom prst="rect">
            <a:avLst/>
          </a:prstGeom>
        </p:spPr>
        <p:txBody>
          <a:bodyPr vert="horz" lIns="95735" tIns="47867" rIns="95735" bIns="47867" rtlCol="0"/>
          <a:lstStyle>
            <a:lvl1pPr algn="l">
              <a:defRPr sz="1300"/>
            </a:lvl1pPr>
          </a:lstStyle>
          <a:p>
            <a:endParaRPr lang="en-US"/>
          </a:p>
        </p:txBody>
      </p:sp>
      <p:sp>
        <p:nvSpPr>
          <p:cNvPr id="3" name="Date Placeholder 2"/>
          <p:cNvSpPr>
            <a:spLocks noGrp="1"/>
          </p:cNvSpPr>
          <p:nvPr>
            <p:ph type="dt" sz="quarter" idx="1"/>
          </p:nvPr>
        </p:nvSpPr>
        <p:spPr>
          <a:xfrm>
            <a:off x="4143587" y="2"/>
            <a:ext cx="3169920" cy="482027"/>
          </a:xfrm>
          <a:prstGeom prst="rect">
            <a:avLst/>
          </a:prstGeom>
        </p:spPr>
        <p:txBody>
          <a:bodyPr vert="horz" lIns="95735" tIns="47867" rIns="95735" bIns="47867" rtlCol="0"/>
          <a:lstStyle>
            <a:lvl1pPr algn="r">
              <a:defRPr sz="1300"/>
            </a:lvl1pPr>
          </a:lstStyle>
          <a:p>
            <a:fld id="{8F044EE9-CEEE-4252-A774-B26FAE303C8B}" type="datetimeFigureOut">
              <a:rPr lang="en-US" smtClean="0"/>
              <a:t>11/4/2024</a:t>
            </a:fld>
            <a:endParaRPr lang="en-US"/>
          </a:p>
        </p:txBody>
      </p:sp>
      <p:sp>
        <p:nvSpPr>
          <p:cNvPr id="4" name="Footer Placeholder 3"/>
          <p:cNvSpPr>
            <a:spLocks noGrp="1"/>
          </p:cNvSpPr>
          <p:nvPr>
            <p:ph type="ftr" sz="quarter" idx="2"/>
          </p:nvPr>
        </p:nvSpPr>
        <p:spPr>
          <a:xfrm>
            <a:off x="0" y="9119174"/>
            <a:ext cx="3169920" cy="482027"/>
          </a:xfrm>
          <a:prstGeom prst="rect">
            <a:avLst/>
          </a:prstGeom>
        </p:spPr>
        <p:txBody>
          <a:bodyPr vert="horz" lIns="95735" tIns="47867" rIns="95735" bIns="47867"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174"/>
            <a:ext cx="3169920" cy="482027"/>
          </a:xfrm>
          <a:prstGeom prst="rect">
            <a:avLst/>
          </a:prstGeom>
        </p:spPr>
        <p:txBody>
          <a:bodyPr vert="horz" lIns="95735" tIns="47867" rIns="95735" bIns="47867" rtlCol="0" anchor="b"/>
          <a:lstStyle>
            <a:lvl1pPr algn="r">
              <a:defRPr sz="1300"/>
            </a:lvl1pPr>
          </a:lstStyle>
          <a:p>
            <a:fld id="{24C09082-0934-4BF9-86AA-C0F5E2408552}" type="slidenum">
              <a:rPr lang="en-US" smtClean="0"/>
              <a:t>‹#›</a:t>
            </a:fld>
            <a:endParaRPr lang="en-US"/>
          </a:p>
        </p:txBody>
      </p:sp>
    </p:spTree>
    <p:extLst>
      <p:ext uri="{BB962C8B-B14F-4D97-AF65-F5344CB8AC3E}">
        <p14:creationId xmlns:p14="http://schemas.microsoft.com/office/powerpoint/2010/main" val="1424955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5674" tIns="95674" rIns="95674" bIns="95674"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31520" y="4560570"/>
            <a:ext cx="5852160" cy="4320540"/>
          </a:xfrm>
          <a:prstGeom prst="rect">
            <a:avLst/>
          </a:prstGeom>
        </p:spPr>
        <p:txBody>
          <a:bodyPr spcFirstLastPara="1" wrap="square" lIns="95674" tIns="95674" rIns="95674" bIns="95674" anchor="t" anchorCtr="0">
            <a:noAutofit/>
          </a:bodyPr>
          <a:lstStyle/>
          <a:p>
            <a:pPr marL="0" indent="0">
              <a:buNone/>
            </a:pPr>
            <a:r>
              <a:rPr lang="en-US" dirty="0" smtClean="0"/>
              <a:t>Good</a:t>
            </a:r>
            <a:r>
              <a:rPr lang="en-US" baseline="0" dirty="0" smtClean="0"/>
              <a:t> afternoon, my name is Michael Moore and I am the research supervisor for the Research &amp; Planning section of the Wyoming Department of Workforce Services. </a:t>
            </a:r>
          </a:p>
          <a:p>
            <a:pPr marL="0" indent="0">
              <a:buNone/>
            </a:pPr>
            <a:endParaRPr lang="en-US" baseline="0" dirty="0" smtClean="0"/>
          </a:p>
          <a:p>
            <a:pPr marL="0" indent="0">
              <a:buNone/>
            </a:pPr>
            <a:r>
              <a:rPr lang="en-US" baseline="0" dirty="0" smtClean="0"/>
              <a:t>Today I am going to be presenting a discussion called, “Getting to Know Wyoming’s Workforce.”</a:t>
            </a:r>
          </a:p>
          <a:p>
            <a:pPr marL="0" indent="0">
              <a:buNone/>
            </a:pPr>
            <a:endParaRPr lang="en-US" baseline="0" dirty="0" smtClean="0"/>
          </a:p>
          <a:p>
            <a:pPr marL="0" indent="0">
              <a:buNone/>
            </a:pPr>
            <a:r>
              <a:rPr lang="en-US" baseline="0" dirty="0" smtClean="0"/>
              <a:t>This presentation provides an overview of the demographics of Wyoming’s population and labor market, including gender, age, generations in the workforce, and more. </a:t>
            </a:r>
          </a:p>
          <a:p>
            <a:pPr marL="0" indent="0">
              <a:buNone/>
            </a:pPr>
            <a:endParaRPr lang="en-US" baseline="0" dirty="0" smtClean="0"/>
          </a:p>
          <a:p>
            <a:pPr marL="0" indent="0">
              <a:buNone/>
            </a:pPr>
            <a:r>
              <a:rPr lang="en-US" baseline="0" dirty="0" smtClean="0"/>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way to look at Wyoming’s population is to look at it by generation, as defined by the Pew Research Center.</a:t>
            </a:r>
          </a:p>
          <a:p>
            <a:pPr marL="166227" indent="0">
              <a:buNone/>
            </a:pPr>
            <a:endParaRPr lang="en-US" baseline="0" dirty="0" smtClean="0"/>
          </a:p>
          <a:p>
            <a:r>
              <a:rPr lang="en-US" baseline="0" dirty="0" smtClean="0"/>
              <a:t>In 2023, baby boomers made up the large proportion of Wyoming’s population, with 129,283, or 22.1%. </a:t>
            </a:r>
          </a:p>
          <a:p>
            <a:endParaRPr lang="en-US" baseline="0" dirty="0" smtClean="0"/>
          </a:p>
          <a:p>
            <a:r>
              <a:rPr lang="en-US" baseline="0" dirty="0" smtClean="0"/>
              <a:t>Baby boomers are those individuals born between 1946 and 1964. Baby boomers were between the ages of 59-77 in 2023.</a:t>
            </a:r>
          </a:p>
          <a:p>
            <a:endParaRPr lang="en-US" baseline="0" dirty="0" smtClean="0"/>
          </a:p>
          <a:p>
            <a:r>
              <a:rPr lang="en-US" baseline="0" dirty="0" smtClean="0"/>
              <a:t>Millennials (born 1981-1996) and Generation Z (born 1997-2012) made up similar proportions of the workforce: 20.9% and 21.1%, respectively. </a:t>
            </a:r>
          </a:p>
          <a:p>
            <a:endParaRPr lang="en-US" baseline="0" dirty="0" smtClean="0"/>
          </a:p>
          <a:p>
            <a:r>
              <a:rPr lang="en-US" baseline="0" dirty="0" smtClean="0"/>
              <a:t>It is worth noting that most of our surrounding states had more millennials and Gen Z each than baby boomers.</a:t>
            </a:r>
          </a:p>
        </p:txBody>
      </p:sp>
    </p:spTree>
    <p:extLst>
      <p:ext uri="{BB962C8B-B14F-4D97-AF65-F5344CB8AC3E}">
        <p14:creationId xmlns:p14="http://schemas.microsoft.com/office/powerpoint/2010/main" val="195197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 way to visualize the previous table, specifically the ages of each generation in 2024. </a:t>
            </a:r>
          </a:p>
          <a:p>
            <a:endParaRPr lang="en-US" baseline="0" dirty="0" smtClean="0"/>
          </a:p>
          <a:p>
            <a:r>
              <a:rPr lang="en-US" baseline="0" dirty="0" smtClean="0"/>
              <a:t>Gen z were between the ages of 11-26. </a:t>
            </a:r>
          </a:p>
          <a:p>
            <a:endParaRPr lang="en-US" baseline="0" dirty="0" smtClean="0"/>
          </a:p>
          <a:p>
            <a:r>
              <a:rPr lang="en-US" baseline="0" dirty="0" smtClean="0"/>
              <a:t>Millennials were ages 27-42. </a:t>
            </a:r>
          </a:p>
          <a:p>
            <a:endParaRPr lang="en-US" baseline="0" dirty="0" smtClean="0"/>
          </a:p>
          <a:p>
            <a:r>
              <a:rPr lang="en-US" baseline="0" dirty="0" smtClean="0"/>
              <a:t>Gen x were 43-58. </a:t>
            </a:r>
          </a:p>
          <a:p>
            <a:endParaRPr lang="en-US" baseline="0" dirty="0" smtClean="0"/>
          </a:p>
          <a:p>
            <a:r>
              <a:rPr lang="en-US" baseline="0" dirty="0" smtClean="0"/>
              <a:t>And baby boomers were 59-77. </a:t>
            </a:r>
          </a:p>
          <a:p>
            <a:endParaRPr lang="en-US" baseline="0" dirty="0" smtClean="0"/>
          </a:p>
        </p:txBody>
      </p:sp>
    </p:spTree>
    <p:extLst>
      <p:ext uri="{BB962C8B-B14F-4D97-AF65-F5344CB8AC3E}">
        <p14:creationId xmlns:p14="http://schemas.microsoft.com/office/powerpoint/2010/main" val="144099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Wyoming’s estimated population by generation from 2000 to 2023</a:t>
            </a:r>
            <a:r>
              <a:rPr lang="en-US" baseline="0" dirty="0" smtClean="0"/>
              <a:t>.</a:t>
            </a:r>
          </a:p>
          <a:p>
            <a:endParaRPr lang="en-US" baseline="0" dirty="0" smtClean="0"/>
          </a:p>
          <a:p>
            <a:r>
              <a:rPr lang="en-US" baseline="0" dirty="0" smtClean="0"/>
              <a:t>You can see that baby boomers have made up the greatest proportion of our population since 2000. However, the number of resident baby boomers has steadily declined each year since around 2012. </a:t>
            </a:r>
          </a:p>
          <a:p>
            <a:endParaRPr lang="en-US" baseline="0" dirty="0" smtClean="0"/>
          </a:p>
          <a:p>
            <a:r>
              <a:rPr lang="en-US" baseline="0" dirty="0" smtClean="0"/>
              <a:t>Our millennial population decreased each year from about 2016 to 2020, and has been flat since. </a:t>
            </a:r>
          </a:p>
          <a:p>
            <a:endParaRPr lang="en-US" baseline="0" dirty="0" smtClean="0"/>
          </a:p>
          <a:p>
            <a:r>
              <a:rPr lang="en-US" baseline="0" dirty="0" smtClean="0"/>
              <a:t>Our gen z population has also been relatively flat over the </a:t>
            </a:r>
            <a:r>
              <a:rPr lang="en-US" baseline="0" smtClean="0"/>
              <a:t>last three years. </a:t>
            </a:r>
            <a:endParaRPr lang="en-US" baseline="0" dirty="0" smtClean="0"/>
          </a:p>
        </p:txBody>
      </p:sp>
    </p:spTree>
    <p:extLst>
      <p:ext uri="{BB962C8B-B14F-4D97-AF65-F5344CB8AC3E}">
        <p14:creationId xmlns:p14="http://schemas.microsoft.com/office/powerpoint/2010/main" val="196338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want to move on to the Local Area Unemployment Statistics program, or LAUS.</a:t>
            </a:r>
          </a:p>
        </p:txBody>
      </p:sp>
    </p:spTree>
    <p:extLst>
      <p:ext uri="{BB962C8B-B14F-4D97-AF65-F5344CB8AC3E}">
        <p14:creationId xmlns:p14="http://schemas.microsoft.com/office/powerpoint/2010/main" val="209330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discusses data from the Local Area Unemployment Statistics Program, or LAUS. </a:t>
            </a:r>
          </a:p>
          <a:p>
            <a:endParaRPr lang="en-US" baseline="0" dirty="0" smtClean="0"/>
          </a:p>
          <a:p>
            <a:r>
              <a:rPr lang="en-US" baseline="0" dirty="0" smtClean="0"/>
              <a:t>Wyoming’s labor force in 2023 was 295,207, the highest it has been in 7 years</a:t>
            </a:r>
          </a:p>
          <a:p>
            <a:endParaRPr lang="en-US" baseline="0" dirty="0" smtClean="0"/>
          </a:p>
          <a:p>
            <a:r>
              <a:rPr lang="en-US" baseline="0" dirty="0" smtClean="0"/>
              <a:t>The labor force is the sum of employed individuals and unemployed individuals</a:t>
            </a:r>
          </a:p>
          <a:p>
            <a:endParaRPr lang="en-US" baseline="0" dirty="0" smtClean="0"/>
          </a:p>
          <a:p>
            <a:r>
              <a:rPr lang="en-US" baseline="0" dirty="0" smtClean="0"/>
              <a:t>Unemployed individuals are those who are not currently working but are seeking employment and are available to work</a:t>
            </a:r>
          </a:p>
          <a:p>
            <a:endParaRPr lang="en-US" baseline="0" dirty="0" smtClean="0"/>
          </a:p>
          <a:p>
            <a:r>
              <a:rPr lang="en-US" baseline="0" dirty="0" smtClean="0"/>
              <a:t>As you can see here, Wyoming had 286,669 employed and 8,538 unemployed in 2023</a:t>
            </a:r>
          </a:p>
          <a:p>
            <a:endParaRPr lang="en-US" baseline="0" dirty="0" smtClean="0"/>
          </a:p>
          <a:p>
            <a:r>
              <a:rPr lang="en-US" baseline="0" dirty="0" smtClean="0"/>
              <a:t>The average annual unemployment rate for 2023 was 2.9%</a:t>
            </a:r>
          </a:p>
          <a:p>
            <a:endParaRPr lang="en-US" baseline="0" dirty="0" smtClean="0"/>
          </a:p>
          <a:p>
            <a:r>
              <a:rPr lang="en-US" baseline="0" dirty="0" smtClean="0"/>
              <a:t>By comparison, the unemployment rate for the U.S. in 2023 was 3.6%</a:t>
            </a:r>
          </a:p>
        </p:txBody>
      </p:sp>
    </p:spTree>
    <p:extLst>
      <p:ext uri="{BB962C8B-B14F-4D97-AF65-F5344CB8AC3E}">
        <p14:creationId xmlns:p14="http://schemas.microsoft.com/office/powerpoint/2010/main" val="1130172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thing I want to touch on briefly is the tightening of the labor market. For the last couple years, Wyoming has had approximately two jobs for every unemployed individuals. </a:t>
            </a:r>
          </a:p>
          <a:p>
            <a:endParaRPr lang="en-US" baseline="0" dirty="0" smtClean="0"/>
          </a:p>
          <a:p>
            <a:r>
              <a:rPr lang="en-US" baseline="0" dirty="0" smtClean="0"/>
              <a:t>In August 2024 (which is the most recent month for which data are available), Wyoming had an estimated 17,000 job openings</a:t>
            </a:r>
          </a:p>
          <a:p>
            <a:endParaRPr lang="en-US" baseline="0" dirty="0" smtClean="0"/>
          </a:p>
          <a:p>
            <a:r>
              <a:rPr lang="en-US" baseline="0" dirty="0" smtClean="0"/>
              <a:t>Also in August, Wyoming </a:t>
            </a:r>
            <a:r>
              <a:rPr lang="en-US" baseline="0" smtClean="0"/>
              <a:t>had </a:t>
            </a:r>
            <a:r>
              <a:rPr lang="en-US" smtClean="0"/>
              <a:t>8,975 </a:t>
            </a:r>
            <a:r>
              <a:rPr lang="en-US" dirty="0" smtClean="0"/>
              <a:t>unemployed individuals </a:t>
            </a:r>
            <a:endParaRPr lang="en-US" baseline="0" dirty="0" smtClean="0"/>
          </a:p>
          <a:p>
            <a:endParaRPr lang="en-US" baseline="0" dirty="0" smtClean="0"/>
          </a:p>
          <a:p>
            <a:r>
              <a:rPr lang="en-US" baseline="0" dirty="0" smtClean="0"/>
              <a:t>This graph shows the number of job openings in blue and the number of unemployed individuals in Wyoming each month from January 2001 to June 2024. </a:t>
            </a:r>
          </a:p>
          <a:p>
            <a:endParaRPr lang="en-US" baseline="0" dirty="0" smtClean="0"/>
          </a:p>
          <a:p>
            <a:r>
              <a:rPr lang="en-US" baseline="0" dirty="0" smtClean="0"/>
              <a:t>The blue line shows the number of job openings, as measured by the U.S. Bureau of Labor Statistics’ Job Openings and Labor Turnover Survey, or JOLTS.</a:t>
            </a:r>
          </a:p>
          <a:p>
            <a:endParaRPr lang="en-US" baseline="0" dirty="0" smtClean="0"/>
          </a:p>
          <a:p>
            <a:r>
              <a:rPr lang="en-US" baseline="0" dirty="0" smtClean="0"/>
              <a:t>The red line shows the number of unemployed people in Wyoming from January 2001 to June 2024 by month. </a:t>
            </a:r>
          </a:p>
          <a:p>
            <a:endParaRPr lang="en-US" baseline="0" dirty="0" smtClean="0"/>
          </a:p>
          <a:p>
            <a:r>
              <a:rPr lang="en-US" baseline="0" dirty="0" smtClean="0"/>
              <a:t>As you can see at the end of this graph, Wyoming is in pretty uncharted territory. </a:t>
            </a:r>
          </a:p>
          <a:p>
            <a:endParaRPr lang="en-US" baseline="0" dirty="0" smtClean="0"/>
          </a:p>
          <a:p>
            <a:r>
              <a:rPr lang="en-US" baseline="0" dirty="0" smtClean="0"/>
              <a:t>Wyoming has had periods with more job openings than unemployed people, notably during the boom from 2006 to 2008 and a during period of large construction projections in 2018 and 2019, but never to this extent. </a:t>
            </a:r>
          </a:p>
          <a:p>
            <a:endParaRPr lang="en-US" baseline="0" dirty="0" smtClean="0"/>
          </a:p>
          <a:p>
            <a:r>
              <a:rPr lang="en-US" baseline="0" dirty="0" smtClean="0"/>
              <a:t>You can see from 2009 through about 2012, Wyoming had substantially more unemployed people than job openings</a:t>
            </a:r>
          </a:p>
        </p:txBody>
      </p:sp>
    </p:spTree>
    <p:extLst>
      <p:ext uri="{BB962C8B-B14F-4D97-AF65-F5344CB8AC3E}">
        <p14:creationId xmlns:p14="http://schemas.microsoft.com/office/powerpoint/2010/main" val="610333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Wyoming wage records research allows us to identify rich details of those working in Wyoming:</a:t>
            </a:r>
          </a:p>
          <a:p>
            <a:endParaRPr lang="en-US" baseline="0" dirty="0" smtClean="0"/>
          </a:p>
          <a:p>
            <a:r>
              <a:rPr lang="en-US" baseline="0" dirty="0" smtClean="0"/>
              <a:t>Gender</a:t>
            </a:r>
          </a:p>
          <a:p>
            <a:endParaRPr lang="en-US" baseline="0" dirty="0" smtClean="0"/>
          </a:p>
          <a:p>
            <a:r>
              <a:rPr lang="en-US" baseline="0" dirty="0" smtClean="0"/>
              <a:t>Age</a:t>
            </a:r>
          </a:p>
          <a:p>
            <a:endParaRPr lang="en-US" baseline="0" dirty="0" smtClean="0"/>
          </a:p>
          <a:p>
            <a:r>
              <a:rPr lang="en-US" baseline="0" dirty="0" smtClean="0"/>
              <a:t>Industry and county of employment</a:t>
            </a:r>
          </a:p>
          <a:p>
            <a:endParaRPr lang="en-US" baseline="0" dirty="0" smtClean="0"/>
          </a:p>
          <a:p>
            <a:r>
              <a:rPr lang="en-US" baseline="0" dirty="0" smtClean="0"/>
              <a:t>Number of quarters worked</a:t>
            </a:r>
          </a:p>
          <a:p>
            <a:endParaRPr lang="en-US" baseline="0" dirty="0" smtClean="0"/>
          </a:p>
        </p:txBody>
      </p:sp>
    </p:spTree>
    <p:extLst>
      <p:ext uri="{BB962C8B-B14F-4D97-AF65-F5344CB8AC3E}">
        <p14:creationId xmlns:p14="http://schemas.microsoft.com/office/powerpoint/2010/main" val="2776353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Wage records are based on employers’ quarterly wage and employment reports to the Unemployment Insurance (UI) tax section of the Wyoming Department of Workforce Services</a:t>
            </a:r>
          </a:p>
          <a:p>
            <a:endParaRPr lang="en-US" sz="1200" dirty="0"/>
          </a:p>
          <a:p>
            <a:r>
              <a:rPr lang="en-US" sz="1200" dirty="0"/>
              <a:t>When a person receives wages from an employer, that generates a wage record</a:t>
            </a:r>
          </a:p>
          <a:p>
            <a:endParaRPr lang="en-US" sz="1200" dirty="0"/>
          </a:p>
          <a:p>
            <a:r>
              <a:rPr lang="en-US" sz="1200" dirty="0"/>
              <a:t>Wage records are available from 1992 to present</a:t>
            </a:r>
          </a:p>
          <a:p>
            <a:endParaRPr lang="en-US" sz="1200" dirty="0"/>
          </a:p>
          <a:p>
            <a:r>
              <a:rPr lang="en-US" sz="1200" dirty="0"/>
              <a:t>Each person is counted only once per year</a:t>
            </a:r>
          </a:p>
          <a:p>
            <a:endParaRPr lang="en-US" sz="1200" dirty="0"/>
          </a:p>
          <a:p>
            <a:r>
              <a:rPr lang="en-US" sz="1200" dirty="0"/>
              <a:t>Counts include individuals working at any time during the year, whether for one day or all four quarters</a:t>
            </a:r>
          </a:p>
          <a:p>
            <a:endParaRPr lang="en-US" sz="1200" dirty="0"/>
          </a:p>
          <a:p>
            <a:r>
              <a:rPr lang="en-US" sz="1200" dirty="0"/>
              <a:t>Wage records are linked to other administrative databases, such as UI claims and the driver’s license file from the Wyoming Department of Transportation</a:t>
            </a:r>
          </a:p>
          <a:p>
            <a:endParaRPr lang="en-US" sz="1200" dirty="0"/>
          </a:p>
          <a:p>
            <a:r>
              <a:rPr lang="en-US" baseline="0" dirty="0" smtClean="0"/>
              <a:t>While wage records represent over 90% of all wage and salary disbursements in Wyoming, there are some types of employment not captured in wage records. More on that in a bit.</a:t>
            </a:r>
          </a:p>
          <a:p>
            <a:endParaRPr lang="en-US" baseline="0" dirty="0" smtClean="0"/>
          </a:p>
        </p:txBody>
      </p:sp>
    </p:spTree>
    <p:extLst>
      <p:ext uri="{BB962C8B-B14F-4D97-AF65-F5344CB8AC3E}">
        <p14:creationId xmlns:p14="http://schemas.microsoft.com/office/powerpoint/2010/main" val="3076934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2023, there were 350,219 individuals working in Wyoming at any time during the year. Again, this could mean they worked for one day, or all four quarters. </a:t>
            </a:r>
          </a:p>
          <a:p>
            <a:endParaRPr lang="en-US" baseline="0" dirty="0" smtClean="0"/>
          </a:p>
          <a:p>
            <a:r>
              <a:rPr lang="en-US" baseline="0" dirty="0" smtClean="0"/>
              <a:t>Each individual is only counted once. </a:t>
            </a:r>
          </a:p>
          <a:p>
            <a:endParaRPr lang="en-US" baseline="0" dirty="0" smtClean="0"/>
          </a:p>
          <a:p>
            <a:r>
              <a:rPr lang="en-US" baseline="0" dirty="0" smtClean="0"/>
              <a:t>Resident males made up 44.0% of all persons working, while resident females made up 39.0%. </a:t>
            </a:r>
          </a:p>
          <a:p>
            <a:endParaRPr lang="en-US" baseline="0" dirty="0" smtClean="0"/>
          </a:p>
          <a:p>
            <a:r>
              <a:rPr lang="en-US" baseline="0" dirty="0" smtClean="0"/>
              <a:t>The remaining 17.0% were </a:t>
            </a:r>
            <a:r>
              <a:rPr lang="en-US" i="1" baseline="0" dirty="0" smtClean="0"/>
              <a:t>nonresidents</a:t>
            </a:r>
            <a:r>
              <a:rPr lang="en-US" baseline="0" dirty="0" smtClean="0"/>
              <a:t>, or individuals for whom demographic data are not available. </a:t>
            </a:r>
          </a:p>
          <a:p>
            <a:endParaRPr lang="en-US" baseline="0" dirty="0" smtClean="0"/>
          </a:p>
          <a:p>
            <a:r>
              <a:rPr lang="en-US" baseline="0" dirty="0" smtClean="0"/>
              <a:t>That’s roughly 60,000 nonresidents working in Wyoming in 2023. </a:t>
            </a:r>
          </a:p>
          <a:p>
            <a:endParaRPr lang="en-US" baseline="0" dirty="0" smtClean="0"/>
          </a:p>
        </p:txBody>
      </p:sp>
    </p:spTree>
    <p:extLst>
      <p:ext uri="{BB962C8B-B14F-4D97-AF65-F5344CB8AC3E}">
        <p14:creationId xmlns:p14="http://schemas.microsoft.com/office/powerpoint/2010/main" val="1389284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important to understand what the term </a:t>
            </a:r>
            <a:r>
              <a:rPr lang="en-US" i="1" baseline="0" dirty="0" smtClean="0"/>
              <a:t>nonresidents</a:t>
            </a:r>
            <a:r>
              <a:rPr lang="en-US" baseline="0" dirty="0" smtClean="0"/>
              <a:t> means. </a:t>
            </a:r>
          </a:p>
          <a:p>
            <a:endParaRPr lang="en-US" baseline="0" dirty="0" smtClean="0"/>
          </a:p>
          <a:p>
            <a:r>
              <a:rPr lang="en-US" baseline="0" dirty="0" smtClean="0"/>
              <a:t>Nonresidents are typically individuals who commute to Wyoming from another state or country for work. </a:t>
            </a:r>
          </a:p>
          <a:p>
            <a:endParaRPr lang="en-US" baseline="0" dirty="0" smtClean="0"/>
          </a:p>
          <a:p>
            <a:r>
              <a:rPr lang="en-US" baseline="0" dirty="0" smtClean="0"/>
              <a:t>They may be from Colorado, Florida, Canada or Mexico. We currently do not have a way to identify them. </a:t>
            </a:r>
          </a:p>
          <a:p>
            <a:endParaRPr lang="en-US" baseline="0" dirty="0" smtClean="0"/>
          </a:p>
          <a:p>
            <a:r>
              <a:rPr lang="en-US" baseline="0" dirty="0" smtClean="0"/>
              <a:t>Nonresidents also may be individuals who moved to Wyoming for work in 2023 but had not established residency by the end of the year. </a:t>
            </a:r>
          </a:p>
          <a:p>
            <a:endParaRPr lang="en-US" baseline="0" dirty="0" smtClean="0"/>
          </a:p>
          <a:p>
            <a:r>
              <a:rPr lang="en-US" baseline="0" dirty="0" smtClean="0"/>
              <a:t>Wyoming has historically relied heavily on a nonresident workforce, especially for industries such as construction and leisure &amp; hospitality. </a:t>
            </a:r>
          </a:p>
          <a:p>
            <a:endParaRPr lang="en-US" baseline="0" dirty="0" smtClean="0"/>
          </a:p>
          <a:p>
            <a:r>
              <a:rPr lang="en-US" baseline="0" dirty="0" smtClean="0"/>
              <a:t>During any given year dating back to 2000, nonresidents typically account for 12% to 17% of all individuals working in Wyoming. </a:t>
            </a:r>
          </a:p>
          <a:p>
            <a:endParaRPr lang="en-US" baseline="0" dirty="0" smtClean="0"/>
          </a:p>
          <a:p>
            <a:r>
              <a:rPr lang="en-US" baseline="0" dirty="0" smtClean="0"/>
              <a:t>The number of nonresidents in Wyoming’s workforce has steadily increased over the last several years. </a:t>
            </a:r>
          </a:p>
        </p:txBody>
      </p:sp>
    </p:spTree>
    <p:extLst>
      <p:ext uri="{BB962C8B-B14F-4D97-AF65-F5344CB8AC3E}">
        <p14:creationId xmlns:p14="http://schemas.microsoft.com/office/powerpoint/2010/main" val="9649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little bit about Research &amp; Planning to get us started. </a:t>
            </a:r>
          </a:p>
          <a:p>
            <a:endParaRPr lang="en-US" dirty="0" smtClean="0"/>
          </a:p>
          <a:p>
            <a:r>
              <a:rPr lang="en-US" dirty="0" smtClean="0"/>
              <a:t>R&amp;P is an exclusively statistical entity within DWS. </a:t>
            </a:r>
          </a:p>
          <a:p>
            <a:endParaRPr lang="en-US" dirty="0" smtClean="0"/>
          </a:p>
          <a:p>
            <a:r>
              <a:rPr lang="en-US" dirty="0" smtClean="0"/>
              <a:t>We collect, analyze,</a:t>
            </a:r>
            <a:r>
              <a:rPr lang="en-US" baseline="0" dirty="0" smtClean="0"/>
              <a:t> and publish timely labor market information (LMI) data. </a:t>
            </a:r>
          </a:p>
          <a:p>
            <a:endParaRPr lang="en-US" baseline="0" dirty="0" smtClean="0"/>
          </a:p>
          <a:p>
            <a:r>
              <a:rPr lang="en-US" baseline="0" dirty="0" smtClean="0"/>
              <a:t>We provide this information to the public, legislators, educators, training providers, the media, and more. </a:t>
            </a:r>
            <a:endParaRPr lang="en-US" dirty="0"/>
          </a:p>
        </p:txBody>
      </p:sp>
    </p:spTree>
    <p:extLst>
      <p:ext uri="{BB962C8B-B14F-4D97-AF65-F5344CB8AC3E}">
        <p14:creationId xmlns:p14="http://schemas.microsoft.com/office/powerpoint/2010/main" val="1228962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Over the last several years Wyoming has seen a decline in the number of residents working in the state. There are several possible reasons why. </a:t>
            </a:r>
          </a:p>
          <a:p>
            <a:endParaRPr lang="en-US" baseline="0" dirty="0" smtClean="0"/>
          </a:p>
          <a:p>
            <a:r>
              <a:rPr lang="en-US" baseline="0" dirty="0" smtClean="0"/>
              <a:t>We know that younger workers continue to leave the state. Our research has shown that about half of all high school seniors are not found working in Wyoming five years after graduation. </a:t>
            </a:r>
          </a:p>
          <a:p>
            <a:endParaRPr lang="en-US" baseline="0" dirty="0" smtClean="0"/>
          </a:p>
          <a:p>
            <a:r>
              <a:rPr lang="en-US" baseline="0" dirty="0" smtClean="0"/>
              <a:t>Older workers are retiring or leaving the workforce. In 2023, individuals 55 and older made up about one-third of the state’s population, slightly higher than the national average. </a:t>
            </a:r>
          </a:p>
          <a:p>
            <a:endParaRPr lang="en-US" baseline="0" dirty="0" smtClean="0"/>
          </a:p>
          <a:p>
            <a:r>
              <a:rPr lang="en-US" baseline="0" dirty="0" smtClean="0"/>
              <a:t>Wyoming residents could be commuting to neighboring states like Colorado, Idaho, and Utah for work. </a:t>
            </a:r>
          </a:p>
          <a:p>
            <a:endParaRPr lang="en-US" baseline="0" dirty="0" smtClean="0"/>
          </a:p>
          <a:p>
            <a:r>
              <a:rPr lang="en-US" baseline="0" dirty="0" smtClean="0"/>
              <a:t>Wyoming residents may be working in jobs that don’t show up in wage records, such as gig-type jobs or selling goods online. </a:t>
            </a:r>
          </a:p>
          <a:p>
            <a:endParaRPr lang="en-US" baseline="0" dirty="0" smtClean="0"/>
          </a:p>
          <a:p>
            <a:r>
              <a:rPr lang="en-US" baseline="0" dirty="0" smtClean="0"/>
              <a:t>Or they could be teleworking for an employer outside of Wyoming. </a:t>
            </a:r>
          </a:p>
        </p:txBody>
      </p:sp>
    </p:spTree>
    <p:extLst>
      <p:ext uri="{BB962C8B-B14F-4D97-AF65-F5344CB8AC3E}">
        <p14:creationId xmlns:p14="http://schemas.microsoft.com/office/powerpoint/2010/main" val="1300285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table shows the number of people working in Wyoming at any time during in 2023 by their generation, and is similar to the population table I showed you earlier. </a:t>
            </a:r>
          </a:p>
          <a:p>
            <a:endParaRPr lang="en-US" baseline="0" dirty="0" smtClean="0"/>
          </a:p>
          <a:p>
            <a:r>
              <a:rPr lang="en-US" baseline="0" dirty="0" smtClean="0"/>
              <a:t>In 2023, millennials made up the largest segment of people working in Wyoming, with nearly 98,000, or 28.0%. </a:t>
            </a:r>
          </a:p>
          <a:p>
            <a:pPr marL="166227" indent="0">
              <a:buNone/>
            </a:pPr>
            <a:endParaRPr lang="en-US" baseline="0" dirty="0" smtClean="0"/>
          </a:p>
          <a:p>
            <a:r>
              <a:rPr lang="en-US" baseline="0" dirty="0" smtClean="0"/>
              <a:t>Millennials are those born from 1981 to 1996. </a:t>
            </a:r>
          </a:p>
          <a:p>
            <a:endParaRPr lang="en-US" baseline="0" dirty="0" smtClean="0"/>
          </a:p>
          <a:p>
            <a:r>
              <a:rPr lang="en-US" baseline="0" dirty="0" smtClean="0"/>
              <a:t>In 2023, they were between the ages of 27 and 42. </a:t>
            </a:r>
          </a:p>
        </p:txBody>
      </p:sp>
    </p:spTree>
    <p:extLst>
      <p:ext uri="{BB962C8B-B14F-4D97-AF65-F5344CB8AC3E}">
        <p14:creationId xmlns:p14="http://schemas.microsoft.com/office/powerpoint/2010/main" val="1385087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a:t>
            </a:r>
            <a:r>
              <a:rPr lang="en-US" baseline="0" dirty="0" smtClean="0"/>
              <a:t>the number of Wyoming residents working in the state by </a:t>
            </a:r>
            <a:r>
              <a:rPr lang="en-US" baseline="0" dirty="0" smtClean="0"/>
              <a:t>generation from 2000 to 2023.</a:t>
            </a:r>
          </a:p>
          <a:p>
            <a:endParaRPr lang="en-US" baseline="0" dirty="0" smtClean="0"/>
          </a:p>
          <a:p>
            <a:r>
              <a:rPr lang="en-US" baseline="0" dirty="0" smtClean="0"/>
              <a:t>There are some interesting trends to notice. Nonresidents are not included in this graph. </a:t>
            </a:r>
          </a:p>
          <a:p>
            <a:endParaRPr lang="en-US" baseline="0" dirty="0" smtClean="0"/>
          </a:p>
          <a:p>
            <a:r>
              <a:rPr lang="en-US" baseline="0" dirty="0" smtClean="0"/>
              <a:t>The green line represents millennials. The number of millennials, which has been the largest segment of the workforce since 2012, has consistently declined since the 2015-2016 economic downturn. </a:t>
            </a:r>
          </a:p>
          <a:p>
            <a:endParaRPr lang="en-US" baseline="0" dirty="0" smtClean="0"/>
          </a:p>
          <a:p>
            <a:r>
              <a:rPr lang="en-US" baseline="0" dirty="0" smtClean="0"/>
              <a:t>The red line represents baby boomers. We can see how the number of baby boomers working in Wyoming has pretty rapidly declined since 2008 as they’ve gotten older. </a:t>
            </a:r>
          </a:p>
          <a:p>
            <a:endParaRPr lang="en-US" baseline="0" dirty="0" smtClean="0"/>
          </a:p>
          <a:p>
            <a:r>
              <a:rPr lang="en-US" baseline="0" dirty="0" smtClean="0"/>
              <a:t>The blue line represents generation X, which has also declined in recent years. </a:t>
            </a:r>
          </a:p>
          <a:p>
            <a:endParaRPr lang="en-US" baseline="0" dirty="0" smtClean="0"/>
          </a:p>
          <a:p>
            <a:r>
              <a:rPr lang="en-US" baseline="0" dirty="0" smtClean="0"/>
              <a:t>The black lines represents generation z, our youngest workers. 2022 and 2023 marked this first two years when generation z made up a larger proportion of those working than baby boomers. </a:t>
            </a:r>
          </a:p>
          <a:p>
            <a:pPr marL="158710" indent="0">
              <a:buNone/>
            </a:pPr>
            <a:endParaRPr lang="en-US" baseline="0" dirty="0" smtClean="0"/>
          </a:p>
        </p:txBody>
      </p:sp>
    </p:spTree>
    <p:extLst>
      <p:ext uri="{BB962C8B-B14F-4D97-AF65-F5344CB8AC3E}">
        <p14:creationId xmlns:p14="http://schemas.microsoft.com/office/powerpoint/2010/main" val="4080791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each generation as a percent of the population and the number of persons working at any time during the year. </a:t>
            </a:r>
          </a:p>
          <a:p>
            <a:endParaRPr lang="en-US" baseline="0" dirty="0" smtClean="0"/>
          </a:p>
          <a:p>
            <a:r>
              <a:rPr lang="en-US" baseline="0" dirty="0" smtClean="0"/>
              <a:t>For the number of population estimates, I only used individuals 16 and older, so that it would be somewhat comparable to data for persons working. </a:t>
            </a:r>
          </a:p>
          <a:p>
            <a:endParaRPr lang="en-US" baseline="0" dirty="0" smtClean="0"/>
          </a:p>
          <a:p>
            <a:r>
              <a:rPr lang="en-US" baseline="0" dirty="0" smtClean="0"/>
              <a:t>For example, millennials made up 25.9% of Wyoming’s population ages 16 and older and 28.0% of all persons working. </a:t>
            </a:r>
          </a:p>
          <a:p>
            <a:endParaRPr lang="en-US" baseline="0" dirty="0" smtClean="0"/>
          </a:p>
          <a:p>
            <a:r>
              <a:rPr lang="en-US" baseline="0" dirty="0" smtClean="0"/>
              <a:t>In addition, baby boomers made up 27.4% of the population and 13.2% of those working. </a:t>
            </a:r>
          </a:p>
          <a:p>
            <a:endParaRPr lang="en-US" baseline="0" dirty="0" smtClean="0"/>
          </a:p>
          <a:p>
            <a:r>
              <a:rPr lang="en-US" baseline="0" dirty="0" smtClean="0"/>
              <a:t>This is kind of what we would expect to see, as baby boomers have moved into retirement and make up a larger percentage of the population than of those working. </a:t>
            </a:r>
          </a:p>
        </p:txBody>
      </p:sp>
    </p:spTree>
    <p:extLst>
      <p:ext uri="{BB962C8B-B14F-4D97-AF65-F5344CB8AC3E}">
        <p14:creationId xmlns:p14="http://schemas.microsoft.com/office/powerpoint/2010/main" val="1768062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finish up with some data from the American Community Survey (ACS) for Wyoming</a:t>
            </a:r>
          </a:p>
          <a:p>
            <a:endParaRPr lang="en-US" baseline="0" dirty="0" smtClean="0"/>
          </a:p>
          <a:p>
            <a:r>
              <a:rPr lang="en-US" baseline="0" dirty="0" smtClean="0"/>
              <a:t>The ACS is a product of the U.S. Census Bureau</a:t>
            </a:r>
          </a:p>
          <a:p>
            <a:endParaRPr lang="en-US" baseline="0" dirty="0" smtClean="0"/>
          </a:p>
          <a:p>
            <a:r>
              <a:rPr lang="en-US" baseline="0" dirty="0" smtClean="0"/>
              <a:t>I’ll be using 5-year estimates for 2022, which are the most reliable estimates</a:t>
            </a:r>
          </a:p>
          <a:p>
            <a:endParaRPr lang="en-US" baseline="0" dirty="0" smtClean="0"/>
          </a:p>
          <a:p>
            <a:r>
              <a:rPr lang="en-US" baseline="0" dirty="0" smtClean="0"/>
              <a:t>This is just a sample of the type of data available. I’ll post an Excel file online that will have all sorts of different data, many of which won’t be covered in this presentation</a:t>
            </a:r>
          </a:p>
          <a:p>
            <a:endParaRPr lang="en-US" baseline="0" dirty="0" smtClean="0"/>
          </a:p>
        </p:txBody>
      </p:sp>
    </p:spTree>
    <p:extLst>
      <p:ext uri="{BB962C8B-B14F-4D97-AF65-F5344CB8AC3E}">
        <p14:creationId xmlns:p14="http://schemas.microsoft.com/office/powerpoint/2010/main" val="744427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ACS provides us with educational attainment data, looking at the highest level of completed education. </a:t>
            </a:r>
          </a:p>
          <a:p>
            <a:endParaRPr lang="en-US" baseline="0" dirty="0" smtClean="0"/>
          </a:p>
          <a:p>
            <a:r>
              <a:rPr lang="en-US" baseline="0" dirty="0" smtClean="0"/>
              <a:t>In 2022, at least 93.7% of Wyoming residents had at least a high school diploma. </a:t>
            </a:r>
          </a:p>
          <a:p>
            <a:endParaRPr lang="en-US" baseline="0" dirty="0" smtClean="0"/>
          </a:p>
          <a:p>
            <a:r>
              <a:rPr lang="en-US" baseline="0" dirty="0" smtClean="0"/>
              <a:t>25.0% had some college, no degree</a:t>
            </a:r>
          </a:p>
          <a:p>
            <a:endParaRPr lang="en-US" baseline="0" dirty="0" smtClean="0"/>
          </a:p>
          <a:p>
            <a:pPr lvl="1"/>
            <a:r>
              <a:rPr lang="en-US" baseline="0" dirty="0" smtClean="0"/>
              <a:t>This also includes post-secondary non-degree awards, such as a commercial driver’s license or other certificate</a:t>
            </a:r>
          </a:p>
          <a:p>
            <a:endParaRPr lang="en-US" baseline="0" dirty="0" smtClean="0"/>
          </a:p>
          <a:p>
            <a:r>
              <a:rPr lang="en-US" baseline="0" dirty="0" smtClean="0"/>
              <a:t>11.7% had an associate’s degree</a:t>
            </a:r>
          </a:p>
          <a:p>
            <a:endParaRPr lang="en-US" baseline="0" dirty="0" smtClean="0"/>
          </a:p>
          <a:p>
            <a:r>
              <a:rPr lang="en-US" baseline="0" dirty="0" smtClean="0"/>
              <a:t>18.1% had a bachelor’s degree</a:t>
            </a:r>
          </a:p>
          <a:p>
            <a:endParaRPr lang="en-US" baseline="0" dirty="0" smtClean="0"/>
          </a:p>
          <a:p>
            <a:r>
              <a:rPr lang="en-US" baseline="0" dirty="0" smtClean="0"/>
              <a:t>And 10.8% had a graduate or professional degree</a:t>
            </a:r>
          </a:p>
        </p:txBody>
      </p:sp>
    </p:spTree>
    <p:extLst>
      <p:ext uri="{BB962C8B-B14F-4D97-AF65-F5344CB8AC3E}">
        <p14:creationId xmlns:p14="http://schemas.microsoft.com/office/powerpoint/2010/main" val="3336474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the ACS show that in 2022, about 1 in 10 (11.0%) of those ages 16+ in Wyoming lived below 100% of the poverty level. </a:t>
            </a:r>
          </a:p>
          <a:p>
            <a:endParaRPr lang="en-US" baseline="0" dirty="0" smtClean="0"/>
          </a:p>
          <a:p>
            <a:r>
              <a:rPr lang="en-US" baseline="0" dirty="0" smtClean="0"/>
              <a:t>In Wyoming in 2022, 100% poverty for an individual was $13,590. </a:t>
            </a:r>
          </a:p>
          <a:p>
            <a:endParaRPr lang="en-US" baseline="0" dirty="0" smtClean="0"/>
          </a:p>
          <a:p>
            <a:r>
              <a:rPr lang="en-US" baseline="0" dirty="0" smtClean="0"/>
              <a:t>For a family of 4, it was $27,750. </a:t>
            </a:r>
          </a:p>
          <a:p>
            <a:endParaRPr lang="en-US" baseline="0" dirty="0" smtClean="0"/>
          </a:p>
          <a:p>
            <a:r>
              <a:rPr lang="en-US" baseline="0" dirty="0" smtClean="0"/>
              <a:t>The unemployment rate of those living below the 100% poverty threshold was 14.6%</a:t>
            </a:r>
          </a:p>
          <a:p>
            <a:endParaRPr lang="en-US" baseline="0" dirty="0" smtClean="0"/>
          </a:p>
          <a:p>
            <a:r>
              <a:rPr lang="en-US" baseline="0" dirty="0" smtClean="0"/>
              <a:t>In contrast, the statewide average annual unemployment rate was 3.4% in 2022, and 2.9% in 2023. </a:t>
            </a:r>
          </a:p>
        </p:txBody>
      </p:sp>
    </p:spTree>
    <p:extLst>
      <p:ext uri="{BB962C8B-B14F-4D97-AF65-F5344CB8AC3E}">
        <p14:creationId xmlns:p14="http://schemas.microsoft.com/office/powerpoint/2010/main" val="2808950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the ACS show that in 2022, 16.6%</a:t>
            </a:r>
            <a:r>
              <a:rPr lang="en-US" baseline="0" dirty="0" smtClean="0"/>
              <a:t> of </a:t>
            </a:r>
            <a:r>
              <a:rPr lang="en-US" dirty="0" smtClean="0"/>
              <a:t>those ages 16+ in Wyoming had some sort of disability. </a:t>
            </a:r>
          </a:p>
          <a:p>
            <a:endParaRPr lang="en-US" dirty="0" smtClean="0"/>
          </a:p>
          <a:p>
            <a:r>
              <a:rPr lang="en-US" dirty="0" smtClean="0"/>
              <a:t>That is more than</a:t>
            </a:r>
            <a:r>
              <a:rPr lang="en-US" baseline="0" dirty="0" smtClean="0"/>
              <a:t> 76,000 individuals. </a:t>
            </a:r>
            <a:endParaRPr lang="en-US" dirty="0" smtClean="0"/>
          </a:p>
          <a:p>
            <a:endParaRPr lang="en-US" baseline="0" dirty="0" smtClean="0"/>
          </a:p>
          <a:p>
            <a:r>
              <a:rPr lang="en-US" baseline="0" dirty="0" smtClean="0"/>
              <a:t>Among those 76,000, approximately two-thirds (67.5%) were not in the labor force, meaning they were either not working, or looking and available for work. </a:t>
            </a:r>
          </a:p>
          <a:p>
            <a:endParaRPr lang="en-US" baseline="0" dirty="0" smtClean="0"/>
          </a:p>
          <a:p>
            <a:r>
              <a:rPr lang="en-US" baseline="0" dirty="0" smtClean="0"/>
              <a:t>In contrast, 28.2% of individuals 16+ without a disability were not in the labor force. </a:t>
            </a:r>
          </a:p>
          <a:p>
            <a:endParaRPr lang="en-US" baseline="0" dirty="0" smtClean="0"/>
          </a:p>
          <a:p>
            <a:endParaRPr lang="en-US" baseline="0" dirty="0" smtClean="0"/>
          </a:p>
        </p:txBody>
      </p:sp>
    </p:spTree>
    <p:extLst>
      <p:ext uri="{BB962C8B-B14F-4D97-AF65-F5344CB8AC3E}">
        <p14:creationId xmlns:p14="http://schemas.microsoft.com/office/powerpoint/2010/main" val="350419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2022,</a:t>
            </a:r>
            <a:r>
              <a:rPr lang="en-US" baseline="0" dirty="0" smtClean="0"/>
              <a:t> nearly 42,000 veterans were living in Wyoming</a:t>
            </a:r>
          </a:p>
          <a:p>
            <a:endParaRPr lang="en-US" baseline="0" dirty="0" smtClean="0"/>
          </a:p>
          <a:p>
            <a:r>
              <a:rPr lang="en-US" baseline="0" dirty="0" smtClean="0"/>
              <a:t>Approximately 9 out of 10 (89.8%) were men</a:t>
            </a:r>
          </a:p>
          <a:p>
            <a:endParaRPr lang="en-US" baseline="0" dirty="0" smtClean="0"/>
          </a:p>
          <a:p>
            <a:r>
              <a:rPr lang="en-US" baseline="0" dirty="0" smtClean="0"/>
              <a:t>Nearly half (49.6%) were ages 65 or older</a:t>
            </a:r>
          </a:p>
          <a:p>
            <a:endParaRPr lang="en-US" baseline="0" dirty="0" smtClean="0"/>
          </a:p>
          <a:p>
            <a:r>
              <a:rPr lang="en-US" baseline="0" dirty="0" smtClean="0"/>
              <a:t>96.7% of all veterans had a least a high school diploma, greater than the overall average of 93.7% for Wyoming</a:t>
            </a:r>
          </a:p>
          <a:p>
            <a:endParaRPr lang="en-US" baseline="0" dirty="0" smtClean="0"/>
          </a:p>
          <a:p>
            <a:r>
              <a:rPr lang="en-US" baseline="0" dirty="0" smtClean="0"/>
              <a:t>1 in 4 (24.8%) had at least a bachelor’s degree, about the same as the overall average of 25.0%</a:t>
            </a:r>
          </a:p>
          <a:p>
            <a:endParaRPr lang="en-US" baseline="0" dirty="0" smtClean="0"/>
          </a:p>
          <a:p>
            <a:r>
              <a:rPr lang="en-US" baseline="0" dirty="0" smtClean="0"/>
              <a:t>The unemployment rate for veterans in 2022 was 4.4%, higher than the overall rate of 3.4%</a:t>
            </a:r>
          </a:p>
        </p:txBody>
      </p:sp>
    </p:spTree>
    <p:extLst>
      <p:ext uri="{BB962C8B-B14F-4D97-AF65-F5344CB8AC3E}">
        <p14:creationId xmlns:p14="http://schemas.microsoft.com/office/powerpoint/2010/main" val="3635075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2022,</a:t>
            </a:r>
            <a:r>
              <a:rPr lang="en-US" baseline="0" dirty="0" smtClean="0"/>
              <a:t> more than 20,000 individuals ages 16+ living in Wyoming didn’t speak English or didn’t speak English well</a:t>
            </a:r>
          </a:p>
          <a:p>
            <a:endParaRPr lang="en-US" baseline="0" dirty="0" smtClean="0"/>
          </a:p>
          <a:p>
            <a:r>
              <a:rPr lang="en-US" baseline="0" dirty="0" smtClean="0"/>
              <a:t>Of non-English speakers, more than two-thirds (68.0%) spoke Spanish</a:t>
            </a:r>
          </a:p>
          <a:p>
            <a:endParaRPr lang="en-US" baseline="0" dirty="0" smtClean="0"/>
          </a:p>
          <a:p>
            <a:r>
              <a:rPr lang="en-US" baseline="0" dirty="0" smtClean="0"/>
              <a:t>More than half of non-English speakers (55.1%) ages 16+ did not have a high school diploma or equivalent</a:t>
            </a:r>
          </a:p>
          <a:p>
            <a:endParaRPr lang="en-US" baseline="0" dirty="0" smtClean="0"/>
          </a:p>
          <a:p>
            <a:r>
              <a:rPr lang="en-US" baseline="0" dirty="0" smtClean="0"/>
              <a:t>Only 12.1% had a bachelor’s degree or higher</a:t>
            </a:r>
          </a:p>
          <a:p>
            <a:endParaRPr lang="en-US" baseline="0" dirty="0" smtClean="0"/>
          </a:p>
          <a:p>
            <a:endParaRPr lang="en-US" baseline="0" dirty="0" smtClean="0"/>
          </a:p>
        </p:txBody>
      </p:sp>
    </p:spTree>
    <p:extLst>
      <p:ext uri="{BB962C8B-B14F-4D97-AF65-F5344CB8AC3E}">
        <p14:creationId xmlns:p14="http://schemas.microsoft.com/office/powerpoint/2010/main" val="213087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start talking</a:t>
            </a:r>
            <a:r>
              <a:rPr lang="en-US" baseline="0" dirty="0" smtClean="0"/>
              <a:t> about our state’s workforce, I just want to make you aware of a couple of our products that are great resources. </a:t>
            </a:r>
          </a:p>
          <a:p>
            <a:endParaRPr lang="en-US" baseline="0" dirty="0" smtClean="0"/>
          </a:p>
          <a:p>
            <a:r>
              <a:rPr lang="en-US" baseline="0" dirty="0" smtClean="0"/>
              <a:t>The 2024 Wyoming Workforce Annual Report is prepared each June in partnership with the Wyoming Workforce Development Council. </a:t>
            </a:r>
          </a:p>
          <a:p>
            <a:endParaRPr lang="en-US" baseline="0" dirty="0" smtClean="0"/>
          </a:p>
          <a:p>
            <a:r>
              <a:rPr lang="en-US" baseline="0" dirty="0" smtClean="0"/>
              <a:t>This is available on our website, and I do have a limited number of print copies available, so if you would like one, please feel free to send me an email, and I’ll get one sent out to you.  </a:t>
            </a:r>
          </a:p>
        </p:txBody>
      </p:sp>
    </p:spTree>
    <p:extLst>
      <p:ext uri="{BB962C8B-B14F-4D97-AF65-F5344CB8AC3E}">
        <p14:creationId xmlns:p14="http://schemas.microsoft.com/office/powerpoint/2010/main" val="2048645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 will go ahead and wrap up the presentation. </a:t>
            </a:r>
          </a:p>
          <a:p>
            <a:endParaRPr lang="en-US" dirty="0" smtClean="0"/>
          </a:p>
          <a:p>
            <a:r>
              <a:rPr lang="en-US" dirty="0" smtClean="0"/>
              <a:t>Thank you for inviting</a:t>
            </a:r>
            <a:r>
              <a:rPr lang="en-US" baseline="0" dirty="0" smtClean="0"/>
              <a:t> me to speak here today. </a:t>
            </a:r>
          </a:p>
          <a:p>
            <a:endParaRPr lang="en-US" baseline="0" dirty="0" smtClean="0"/>
          </a:p>
          <a:p>
            <a:r>
              <a:rPr lang="en-US" baseline="0" dirty="0" smtClean="0"/>
              <a:t>I know I threw a lot of numbers at you, so if there is something in particular you would like to know more about, feel free to call or email me. Our website URL is on this slide, and you can find everything we produce there, including a copy of this presentation. </a:t>
            </a:r>
          </a:p>
          <a:p>
            <a:endParaRPr lang="en-US" baseline="0" dirty="0" smtClean="0"/>
          </a:p>
          <a:p>
            <a:r>
              <a:rPr lang="en-US" baseline="0" dirty="0" smtClean="0"/>
              <a:t>Thanks again. </a:t>
            </a:r>
          </a:p>
        </p:txBody>
      </p:sp>
    </p:spTree>
    <p:extLst>
      <p:ext uri="{BB962C8B-B14F-4D97-AF65-F5344CB8AC3E}">
        <p14:creationId xmlns:p14="http://schemas.microsoft.com/office/powerpoint/2010/main" val="266707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a:headEnd/>
            <a:tailEnd/>
          </a:ln>
        </p:spPr>
      </p:sp>
      <p:sp>
        <p:nvSpPr>
          <p:cNvPr id="18435" name="Notes Placeholder 2"/>
          <p:cNvSpPr txBox="1">
            <a:spLocks noGrp="1"/>
          </p:cNvSpPr>
          <p:nvPr>
            <p:ph type="body" idx="1"/>
          </p:nvPr>
        </p:nvSpPr>
        <p:spPr/>
        <p:txBody>
          <a:bodyPr/>
          <a:lstStyle/>
          <a:p>
            <a:pPr eaLnBrk="1" hangingPunct="1">
              <a:buSzPts val="110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Our monthly publication</a:t>
            </a:r>
            <a:r>
              <a:rPr lang="en-US" altLang="en-US" baseline="0" dirty="0" smtClean="0">
                <a:latin typeface="Arial" panose="020B0604020202020204" pitchFamily="34" charset="0"/>
                <a:cs typeface="Arial" panose="020B0604020202020204" pitchFamily="34" charset="0"/>
              </a:rPr>
              <a:t> is Wyoming Labor Force Trends, which is </a:t>
            </a:r>
            <a:r>
              <a:rPr lang="en-US" altLang="en-US" dirty="0" smtClean="0">
                <a:latin typeface="Arial" panose="020B0604020202020204" pitchFamily="34" charset="0"/>
                <a:cs typeface="Arial" panose="020B0604020202020204" pitchFamily="34" charset="0"/>
              </a:rPr>
              <a:t>published </a:t>
            </a:r>
            <a:r>
              <a:rPr lang="en-US" altLang="en-US" dirty="0">
                <a:latin typeface="Arial" panose="020B0604020202020204" pitchFamily="34" charset="0"/>
                <a:cs typeface="Arial" panose="020B0604020202020204" pitchFamily="34" charset="0"/>
              </a:rPr>
              <a:t>electronically each month.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Each issue has articles, data, tables, and figures on Wyoming’s labor market. If you would like to subscribe, just shoot me an email. My address is at the end of this publication.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All of our products, datasets, publications, presentations and more are available at the link shown on this slide. </a:t>
            </a:r>
          </a:p>
        </p:txBody>
      </p:sp>
    </p:spTree>
    <p:extLst>
      <p:ext uri="{BB962C8B-B14F-4D97-AF65-F5344CB8AC3E}">
        <p14:creationId xmlns:p14="http://schemas.microsoft.com/office/powerpoint/2010/main" val="361587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data sources that provide</a:t>
            </a:r>
            <a:r>
              <a:rPr lang="en-US" baseline="0" dirty="0" smtClean="0"/>
              <a:t> insight to Wyoming’s population and workforce. </a:t>
            </a:r>
          </a:p>
          <a:p>
            <a:endParaRPr lang="en-US" baseline="0" dirty="0" smtClean="0"/>
          </a:p>
          <a:p>
            <a:r>
              <a:rPr lang="en-US" baseline="0" dirty="0" smtClean="0"/>
              <a:t>The U.S. Census Bureau publishes annual population estimates. </a:t>
            </a:r>
          </a:p>
          <a:p>
            <a:endParaRPr lang="en-US" baseline="0" dirty="0" smtClean="0"/>
          </a:p>
          <a:p>
            <a:r>
              <a:rPr lang="en-US" baseline="0" dirty="0" smtClean="0"/>
              <a:t>The American Community Survey, a product of the Census Bureau, provides us with all sorts of survey-based data, such as age, gender, race, educational attainment, veteran status, and more</a:t>
            </a:r>
          </a:p>
          <a:p>
            <a:endParaRPr lang="en-US" baseline="0" dirty="0" smtClean="0"/>
          </a:p>
          <a:p>
            <a:r>
              <a:rPr lang="en-US" baseline="0" dirty="0" smtClean="0"/>
              <a:t>R&amp;P links Wyoming Wage Records to the Wyoming driver’s license file and other administrative data sets. </a:t>
            </a:r>
          </a:p>
          <a:p>
            <a:endParaRPr lang="en-US" baseline="0" dirty="0" smtClean="0"/>
          </a:p>
          <a:p>
            <a:pPr lvl="1"/>
            <a:r>
              <a:rPr lang="en-US" baseline="0" dirty="0" smtClean="0"/>
              <a:t>Linking Wage Records to these other administrative databases provides us with all sorts data on those working on Wyoming at ay time during the year: </a:t>
            </a:r>
          </a:p>
          <a:p>
            <a:pPr lvl="1"/>
            <a:endParaRPr lang="en-US" baseline="0" dirty="0" smtClean="0"/>
          </a:p>
          <a:p>
            <a:pPr lvl="1"/>
            <a:r>
              <a:rPr lang="en-US" baseline="0" dirty="0" smtClean="0"/>
              <a:t>Gender, age, industry of employment, work history, commuting data, turnover data, and more</a:t>
            </a:r>
          </a:p>
          <a:p>
            <a:pPr marL="158730" indent="0">
              <a:buNone/>
            </a:pPr>
            <a:endParaRPr lang="en-US" baseline="0" dirty="0" smtClean="0"/>
          </a:p>
        </p:txBody>
      </p:sp>
    </p:spTree>
    <p:extLst>
      <p:ext uri="{BB962C8B-B14F-4D97-AF65-F5344CB8AC3E}">
        <p14:creationId xmlns:p14="http://schemas.microsoft.com/office/powerpoint/2010/main" val="50522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start with some discussion on Wyoming’s population estimates from the U.S. Census Bureau</a:t>
            </a:r>
          </a:p>
        </p:txBody>
      </p:sp>
    </p:spTree>
    <p:extLst>
      <p:ext uri="{BB962C8B-B14F-4D97-AF65-F5344CB8AC3E}">
        <p14:creationId xmlns:p14="http://schemas.microsoft.com/office/powerpoint/2010/main" val="150106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According to estimates from the U.S. Census Bureau, Wyoming’s population in 2023 was 584,057</a:t>
            </a:r>
          </a:p>
          <a:p>
            <a:endParaRPr lang="en-US" baseline="0" dirty="0" smtClean="0"/>
          </a:p>
          <a:p>
            <a:r>
              <a:rPr lang="en-US" baseline="0" dirty="0" smtClean="0"/>
              <a:t>This was up by about 2,400 over the year, or 0.4%</a:t>
            </a:r>
          </a:p>
          <a:p>
            <a:endParaRPr lang="en-US" baseline="0" dirty="0" smtClean="0"/>
          </a:p>
          <a:p>
            <a:r>
              <a:rPr lang="en-US" baseline="0" dirty="0" smtClean="0"/>
              <a:t>It was up even higher compared to 2019, about 5,300, or 0.9%</a:t>
            </a:r>
          </a:p>
          <a:p>
            <a:endParaRPr lang="en-US" baseline="0" dirty="0" smtClean="0"/>
          </a:p>
          <a:p>
            <a:r>
              <a:rPr lang="en-US" baseline="0" dirty="0" smtClean="0"/>
              <a:t>And over the last 10 years, Wyoming’s population has increased by about 1,900 residents, or 0.3%</a:t>
            </a:r>
          </a:p>
        </p:txBody>
      </p:sp>
    </p:spTree>
    <p:extLst>
      <p:ext uri="{BB962C8B-B14F-4D97-AF65-F5344CB8AC3E}">
        <p14:creationId xmlns:p14="http://schemas.microsoft.com/office/powerpoint/2010/main" val="221583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227" indent="0">
              <a:buNone/>
            </a:pPr>
            <a:endParaRPr lang="en-US" baseline="0" dirty="0" smtClean="0"/>
          </a:p>
          <a:p>
            <a:r>
              <a:rPr lang="en-US" baseline="0" dirty="0" smtClean="0"/>
              <a:t>You can see Wyoming’s population decreased during the previous economic downturn of 2015-2016 and remained pretty flat through 2020. </a:t>
            </a:r>
          </a:p>
          <a:p>
            <a:endParaRPr lang="en-US" baseline="0" dirty="0" smtClean="0"/>
          </a:p>
          <a:p>
            <a:r>
              <a:rPr lang="en-US" baseline="0" dirty="0" smtClean="0"/>
              <a:t>Since the pandemic, Wyoming has seen steady over-the-year population growth each year. </a:t>
            </a:r>
          </a:p>
        </p:txBody>
      </p:sp>
    </p:spTree>
    <p:extLst>
      <p:ext uri="{BB962C8B-B14F-4D97-AF65-F5344CB8AC3E}">
        <p14:creationId xmlns:p14="http://schemas.microsoft.com/office/powerpoint/2010/main" val="8682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pie chart shows the age distribution of Wyoming’s population in 2023. </a:t>
            </a:r>
          </a:p>
          <a:p>
            <a:endParaRPr lang="en-US" baseline="0" dirty="0" smtClean="0"/>
          </a:p>
          <a:p>
            <a:r>
              <a:rPr lang="en-US" baseline="0" dirty="0" smtClean="0"/>
              <a:t>Individuals younger than 20 made up the largest portion of the population (24.8%, or about 1 in 4)</a:t>
            </a:r>
          </a:p>
          <a:p>
            <a:endParaRPr lang="en-US" baseline="0" dirty="0" smtClean="0"/>
          </a:p>
          <a:p>
            <a:r>
              <a:rPr lang="en-US" baseline="0" dirty="0" smtClean="0"/>
              <a:t>This was followed by individuals ages 65 and older at 19.2%, or about 1 in every 5</a:t>
            </a:r>
          </a:p>
          <a:p>
            <a:endParaRPr lang="en-US" baseline="0" dirty="0" smtClean="0"/>
          </a:p>
          <a:p>
            <a:r>
              <a:rPr lang="en-US" baseline="0" dirty="0" smtClean="0"/>
              <a:t>Combined, these two groups made up nearly half (44.0%) of Wyoming’s population in 2023.</a:t>
            </a:r>
          </a:p>
        </p:txBody>
      </p:sp>
    </p:spTree>
    <p:extLst>
      <p:ext uri="{BB962C8B-B14F-4D97-AF65-F5344CB8AC3E}">
        <p14:creationId xmlns:p14="http://schemas.microsoft.com/office/powerpoint/2010/main" val="1306260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WS Modern"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808" y="124472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800" y="3211800"/>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p:nvPr/>
        </p:nvSpPr>
        <p:spPr>
          <a:xfrm>
            <a:off x="-20700" y="-16525"/>
            <a:ext cx="9185400" cy="792600"/>
          </a:xfrm>
          <a:prstGeom prst="rect">
            <a:avLst/>
          </a:prstGeom>
          <a:solidFill>
            <a:srgbClr val="A22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p:cNvPicPr preferRelativeResize="0"/>
          <p:nvPr/>
        </p:nvPicPr>
        <p:blipFill>
          <a:blip r:embed="rId2">
            <a:alphaModFix/>
          </a:blip>
          <a:stretch>
            <a:fillRect/>
          </a:stretch>
        </p:blipFill>
        <p:spPr>
          <a:xfrm>
            <a:off x="230697" y="223400"/>
            <a:ext cx="1375500" cy="1021324"/>
          </a:xfrm>
          <a:prstGeom prst="rect">
            <a:avLst/>
          </a:prstGeom>
          <a:noFill/>
          <a:ln>
            <a:noFill/>
          </a:ln>
        </p:spPr>
      </p:pic>
      <p:sp>
        <p:nvSpPr>
          <p:cNvPr id="16" name="Google Shape;16;p2"/>
          <p:cNvSpPr/>
          <p:nvPr/>
        </p:nvSpPr>
        <p:spPr>
          <a:xfrm>
            <a:off x="-20600" y="-13725"/>
            <a:ext cx="9185400" cy="1443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600" y="5054125"/>
            <a:ext cx="9185400" cy="1443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311700" y="1363050"/>
            <a:ext cx="8520600" cy="32061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366575"/>
            <a:ext cx="3999900" cy="3202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366675"/>
            <a:ext cx="3999900" cy="3202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819800" y="239700"/>
            <a:ext cx="68604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19800" y="447713"/>
            <a:ext cx="70401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A22A30"/>
              </a:buClr>
              <a:buSzPts val="2800"/>
              <a:buFont typeface="Libre Franklin Medium"/>
              <a:buNone/>
              <a:defRPr sz="2800">
                <a:solidFill>
                  <a:srgbClr val="A22A30"/>
                </a:solidFill>
                <a:latin typeface="Libre Franklin Medium"/>
                <a:ea typeface="Libre Franklin Medium"/>
                <a:cs typeface="Libre Franklin Medium"/>
                <a:sym typeface="Libre Franklin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363050"/>
            <a:ext cx="8520600" cy="32061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ibre Franklin"/>
              <a:buChar char="●"/>
              <a:defRPr sz="1800">
                <a:solidFill>
                  <a:schemeClr val="dk2"/>
                </a:solidFill>
                <a:latin typeface="Libre Franklin"/>
                <a:ea typeface="Libre Franklin"/>
                <a:cs typeface="Libre Franklin"/>
                <a:sym typeface="Libre Franklin"/>
              </a:defRPr>
            </a:lvl1pPr>
            <a:lvl2pPr marL="914400" lvl="1"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2pPr>
            <a:lvl3pPr marL="1371600" lvl="2"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3pPr>
            <a:lvl4pPr marL="1828800" lvl="3"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4pPr>
            <a:lvl5pPr marL="2286000" lvl="4"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5pPr>
            <a:lvl6pPr marL="2743200" lvl="5"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6pPr>
            <a:lvl7pPr marL="3200400" lvl="6"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7pPr>
            <a:lvl8pPr marL="3657600" lvl="7"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8pPr>
            <a:lvl9pPr marL="4114800" lvl="8"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rgbClr val="ABB8C3"/>
                </a:solidFill>
              </a:defRPr>
            </a:lvl1pPr>
            <a:lvl2pPr lvl="1" algn="r">
              <a:buNone/>
              <a:defRPr sz="1000">
                <a:solidFill>
                  <a:srgbClr val="ABB8C3"/>
                </a:solidFill>
              </a:defRPr>
            </a:lvl2pPr>
            <a:lvl3pPr lvl="2" algn="r">
              <a:buNone/>
              <a:defRPr sz="1000">
                <a:solidFill>
                  <a:srgbClr val="ABB8C3"/>
                </a:solidFill>
              </a:defRPr>
            </a:lvl3pPr>
            <a:lvl4pPr lvl="3" algn="r">
              <a:buNone/>
              <a:defRPr sz="1000">
                <a:solidFill>
                  <a:srgbClr val="ABB8C3"/>
                </a:solidFill>
              </a:defRPr>
            </a:lvl4pPr>
            <a:lvl5pPr lvl="4" algn="r">
              <a:buNone/>
              <a:defRPr sz="1000">
                <a:solidFill>
                  <a:srgbClr val="ABB8C3"/>
                </a:solidFill>
              </a:defRPr>
            </a:lvl5pPr>
            <a:lvl6pPr lvl="5" algn="r">
              <a:buNone/>
              <a:defRPr sz="1000">
                <a:solidFill>
                  <a:srgbClr val="ABB8C3"/>
                </a:solidFill>
              </a:defRPr>
            </a:lvl6pPr>
            <a:lvl7pPr lvl="6" algn="r">
              <a:buNone/>
              <a:defRPr sz="1000">
                <a:solidFill>
                  <a:srgbClr val="ABB8C3"/>
                </a:solidFill>
              </a:defRPr>
            </a:lvl7pPr>
            <a:lvl8pPr lvl="7" algn="r">
              <a:buNone/>
              <a:defRPr sz="1000">
                <a:solidFill>
                  <a:srgbClr val="ABB8C3"/>
                </a:solidFill>
              </a:defRPr>
            </a:lvl8pPr>
            <a:lvl9pPr lvl="8" algn="r">
              <a:buNone/>
              <a:defRPr sz="1000">
                <a:solidFill>
                  <a:srgbClr val="ABB8C3"/>
                </a:solidFill>
              </a:defRPr>
            </a:lvl9pPr>
          </a:lstStyle>
          <a:p>
            <a:pPr marL="0" lvl="0" indent="0" algn="r"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pic>
        <p:nvPicPr>
          <p:cNvPr id="9" name="Google Shape;9;p1"/>
          <p:cNvPicPr preferRelativeResize="0"/>
          <p:nvPr/>
        </p:nvPicPr>
        <p:blipFill>
          <a:blip r:embed="rId11">
            <a:alphaModFix/>
          </a:blip>
          <a:stretch>
            <a:fillRect/>
          </a:stretch>
        </p:blipFill>
        <p:spPr>
          <a:xfrm>
            <a:off x="230697" y="223400"/>
            <a:ext cx="1375500" cy="1021324"/>
          </a:xfrm>
          <a:prstGeom prst="rect">
            <a:avLst/>
          </a:prstGeom>
          <a:noFill/>
          <a:ln>
            <a:noFill/>
          </a:ln>
        </p:spPr>
      </p:pic>
      <p:sp>
        <p:nvSpPr>
          <p:cNvPr id="10" name="Google Shape;10;p1"/>
          <p:cNvSpPr/>
          <p:nvPr/>
        </p:nvSpPr>
        <p:spPr>
          <a:xfrm>
            <a:off x="-23800" y="5026750"/>
            <a:ext cx="9188700" cy="1716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Michael.Moore@wyo.gov"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808" y="1244725"/>
            <a:ext cx="6232370" cy="2052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b="1" dirty="0" smtClean="0">
                <a:latin typeface="+mj-lt"/>
              </a:rPr>
              <a:t>Getting to Know Wyoming’s Workforce</a:t>
            </a:r>
            <a:endParaRPr sz="3600" b="1" i="1" dirty="0">
              <a:latin typeface="+mj-lt"/>
            </a:endParaRPr>
          </a:p>
        </p:txBody>
      </p:sp>
      <p:sp>
        <p:nvSpPr>
          <p:cNvPr id="60" name="Google Shape;60;p13"/>
          <p:cNvSpPr txBox="1">
            <a:spLocks noGrp="1"/>
          </p:cNvSpPr>
          <p:nvPr>
            <p:ph type="subTitle" idx="1"/>
          </p:nvPr>
        </p:nvSpPr>
        <p:spPr>
          <a:xfrm>
            <a:off x="3359800" y="3848374"/>
            <a:ext cx="3773397" cy="1040454"/>
          </a:xfrm>
          <a:prstGeom prst="rect">
            <a:avLst/>
          </a:prstGeom>
        </p:spPr>
        <p:txBody>
          <a:bodyPr spcFirstLastPara="1" wrap="square" lIns="91425" tIns="91425" rIns="91425" bIns="91425" anchor="t" anchorCtr="0">
            <a:normAutofit fontScale="55000" lnSpcReduction="20000"/>
          </a:bodyPr>
          <a:lstStyle/>
          <a:p>
            <a:pPr marL="0" lvl="0" indent="0" algn="r" rtl="0">
              <a:spcBef>
                <a:spcPts val="0"/>
              </a:spcBef>
              <a:spcAft>
                <a:spcPts val="0"/>
              </a:spcAft>
              <a:buNone/>
            </a:pPr>
            <a:r>
              <a:rPr lang="en" dirty="0" smtClean="0">
                <a:latin typeface="Calibri" panose="020F0502020204030204" pitchFamily="34" charset="0"/>
                <a:cs typeface="Calibri" panose="020F0502020204030204" pitchFamily="34" charset="0"/>
              </a:rPr>
              <a:t>Presented at the Wyoming Department of Workforce Services Annual Meeting </a:t>
            </a:r>
            <a:br>
              <a:rPr lang="en" dirty="0" smtClean="0">
                <a:latin typeface="Calibri" panose="020F0502020204030204" pitchFamily="34" charset="0"/>
                <a:cs typeface="Calibri" panose="020F0502020204030204" pitchFamily="34" charset="0"/>
              </a:rPr>
            </a:br>
            <a:r>
              <a:rPr lang="en" dirty="0" smtClean="0">
                <a:latin typeface="Calibri" panose="020F0502020204030204" pitchFamily="34" charset="0"/>
                <a:cs typeface="Calibri" panose="020F0502020204030204" pitchFamily="34" charset="0"/>
              </a:rPr>
              <a:t>on October 30, 2024, </a:t>
            </a:r>
            <a:br>
              <a:rPr lang="en" dirty="0" smtClean="0">
                <a:latin typeface="Calibri" panose="020F0502020204030204" pitchFamily="34" charset="0"/>
                <a:cs typeface="Calibri" panose="020F0502020204030204" pitchFamily="34" charset="0"/>
              </a:rPr>
            </a:br>
            <a:r>
              <a:rPr lang="en" dirty="0" smtClean="0">
                <a:latin typeface="Calibri" panose="020F0502020204030204" pitchFamily="34" charset="0"/>
                <a:cs typeface="Calibri" panose="020F0502020204030204" pitchFamily="34" charset="0"/>
              </a:rPr>
              <a:t>by Michael Moore, R&amp;P Research Supervisor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196854" y="1680369"/>
          <a:ext cx="4673600" cy="2571750"/>
        </p:xfrm>
        <a:graphic>
          <a:graphicData uri="http://schemas.openxmlformats.org/drawingml/2006/table">
            <a:tbl>
              <a:tblPr/>
              <a:tblGrid>
                <a:gridCol w="1175568">
                  <a:extLst>
                    <a:ext uri="{9D8B030D-6E8A-4147-A177-3AD203B41FA5}">
                      <a16:colId xmlns:a16="http://schemas.microsoft.com/office/drawing/2014/main" val="444227564"/>
                    </a:ext>
                  </a:extLst>
                </a:gridCol>
                <a:gridCol w="1003534">
                  <a:extLst>
                    <a:ext uri="{9D8B030D-6E8A-4147-A177-3AD203B41FA5}">
                      <a16:colId xmlns:a16="http://schemas.microsoft.com/office/drawing/2014/main" val="3359669996"/>
                    </a:ext>
                  </a:extLst>
                </a:gridCol>
                <a:gridCol w="1003534">
                  <a:extLst>
                    <a:ext uri="{9D8B030D-6E8A-4147-A177-3AD203B41FA5}">
                      <a16:colId xmlns:a16="http://schemas.microsoft.com/office/drawing/2014/main" val="1561815527"/>
                    </a:ext>
                  </a:extLst>
                </a:gridCol>
                <a:gridCol w="745482">
                  <a:extLst>
                    <a:ext uri="{9D8B030D-6E8A-4147-A177-3AD203B41FA5}">
                      <a16:colId xmlns:a16="http://schemas.microsoft.com/office/drawing/2014/main" val="2414702778"/>
                    </a:ext>
                  </a:extLst>
                </a:gridCol>
                <a:gridCol w="745482">
                  <a:extLst>
                    <a:ext uri="{9D8B030D-6E8A-4147-A177-3AD203B41FA5}">
                      <a16:colId xmlns:a16="http://schemas.microsoft.com/office/drawing/2014/main" val="2696683025"/>
                    </a:ext>
                  </a:extLst>
                </a:gridCol>
              </a:tblGrid>
              <a:tr h="190500">
                <a:tc gridSpan="5">
                  <a:txBody>
                    <a:bodyPr/>
                    <a:lstStyle/>
                    <a:p>
                      <a:pPr algn="l" fontAlgn="b"/>
                      <a:r>
                        <a:rPr lang="en-US" sz="1100" b="1" i="0" u="none" strike="noStrike">
                          <a:solidFill>
                            <a:srgbClr val="000000"/>
                          </a:solidFill>
                          <a:effectLst/>
                          <a:latin typeface="Calibri" panose="020F0502020204030204" pitchFamily="34" charset="0"/>
                        </a:rPr>
                        <a:t>Table: Estimated Wyoming Population by Generation, 2023</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6756773"/>
                  </a:ext>
                </a:extLst>
              </a:tr>
              <a:tr h="190500">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ctr" fontAlgn="b"/>
                      <a:r>
                        <a:rPr lang="en-US" sz="1100" b="1" i="0" u="none" strike="noStrike">
                          <a:solidFill>
                            <a:srgbClr val="000000"/>
                          </a:solidFill>
                          <a:effectLst/>
                          <a:latin typeface="Calibri" panose="020F0502020204030204" pitchFamily="34" charset="0"/>
                        </a:rPr>
                        <a:t>Population</a:t>
                      </a:r>
                    </a:p>
                  </a:txBody>
                  <a:tcPr marL="9525" marR="9525" marT="9525" marB="0" anchor="b">
                    <a:lnL>
                      <a:noFill/>
                    </a:lnL>
                    <a:lnR>
                      <a:noFill/>
                    </a:lnR>
                    <a:lnT>
                      <a:noFill/>
                    </a:lnT>
                    <a:lnB>
                      <a:noFill/>
                    </a:lnB>
                    <a:solidFill>
                      <a:srgbClr val="D9D9D9"/>
                    </a:solidFill>
                  </a:tcPr>
                </a:tc>
                <a:tc hMerge="1">
                  <a:txBody>
                    <a:bodyPr/>
                    <a:lstStyle/>
                    <a:p>
                      <a:endParaRPr lang="en-US"/>
                    </a:p>
                  </a:txBody>
                  <a:tcPr/>
                </a:tc>
                <a:extLst>
                  <a:ext uri="{0D108BD9-81ED-4DB2-BD59-A6C34878D82A}">
                    <a16:rowId xmlns:a16="http://schemas.microsoft.com/office/drawing/2014/main" val="2644829947"/>
                  </a:ext>
                </a:extLst>
              </a:tr>
              <a:tr h="190500">
                <a:tc>
                  <a:txBody>
                    <a:bodyPr/>
                    <a:lstStyle/>
                    <a:p>
                      <a:pPr algn="ctr" fontAlgn="b"/>
                      <a:r>
                        <a:rPr lang="en-US" sz="1100" b="1" i="0" u="none" strike="noStrike">
                          <a:solidFill>
                            <a:srgbClr val="000000"/>
                          </a:solidFill>
                          <a:effectLst/>
                          <a:latin typeface="Calibri" panose="020F0502020204030204" pitchFamily="34" charset="0"/>
                        </a:rPr>
                        <a:t>Generation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Birth Years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Ages in 2023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7601"/>
                  </a:ext>
                </a:extLst>
              </a:tr>
              <a:tr h="190500">
                <a:tc>
                  <a:txBody>
                    <a:bodyPr/>
                    <a:lstStyle/>
                    <a:p>
                      <a:pPr algn="l" fontAlgn="t"/>
                      <a:r>
                        <a:rPr lang="en-US" sz="1100" b="0" i="0" u="none" strike="noStrike">
                          <a:solidFill>
                            <a:srgbClr val="000000"/>
                          </a:solidFill>
                          <a:effectLst/>
                          <a:latin typeface="Calibri" panose="020F0502020204030204" pitchFamily="34" charset="0"/>
                        </a:rPr>
                        <a:t>Baby Boomers</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effectLst/>
                          <a:latin typeface="Calibri" panose="020F0502020204030204" pitchFamily="34" charset="0"/>
                        </a:rPr>
                        <a:t>1946-1964</a:t>
                      </a:r>
                    </a:p>
                  </a:txBody>
                  <a:tcPr marL="9525" marR="171450"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effectLst/>
                          <a:latin typeface="Calibri" panose="020F0502020204030204" pitchFamily="34" charset="0"/>
                        </a:rPr>
                        <a:t>59-77</a:t>
                      </a:r>
                    </a:p>
                  </a:txBody>
                  <a:tcPr marL="9525" marR="25717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effectLst/>
                          <a:latin typeface="Calibri" panose="020F0502020204030204" pitchFamily="34" charset="0"/>
                        </a:rPr>
                        <a:t>129,283</a:t>
                      </a:r>
                    </a:p>
                  </a:txBody>
                  <a:tcPr marL="9525" marR="857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effectLst/>
                          <a:latin typeface="Calibri" panose="020F0502020204030204" pitchFamily="34" charset="0"/>
                        </a:rPr>
                        <a:t>22.1</a:t>
                      </a:r>
                    </a:p>
                  </a:txBody>
                  <a:tcPr marL="9525" marR="85725" marT="9525"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65534730"/>
                  </a:ext>
                </a:extLst>
              </a:tr>
              <a:tr h="190500">
                <a:tc>
                  <a:txBody>
                    <a:bodyPr/>
                    <a:lstStyle/>
                    <a:p>
                      <a:pPr algn="l" fontAlgn="t"/>
                      <a:r>
                        <a:rPr lang="en-US" sz="1100" b="0" i="0" u="none" strike="noStrike" dirty="0">
                          <a:solidFill>
                            <a:srgbClr val="000000"/>
                          </a:solidFill>
                          <a:effectLst/>
                          <a:latin typeface="Calibri" panose="020F0502020204030204" pitchFamily="34" charset="0"/>
                        </a:rPr>
                        <a:t>Generation X</a:t>
                      </a:r>
                    </a:p>
                  </a:txBody>
                  <a:tcPr marL="9525" marR="952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1965-1980</a:t>
                      </a:r>
                    </a:p>
                  </a:txBody>
                  <a:tcPr marL="9525" marR="171450"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43-58</a:t>
                      </a:r>
                    </a:p>
                  </a:txBody>
                  <a:tcPr marL="9525" marR="25717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107,016</a:t>
                      </a:r>
                    </a:p>
                  </a:txBody>
                  <a:tcPr marL="9525" marR="8572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18.3</a:t>
                      </a:r>
                    </a:p>
                  </a:txBody>
                  <a:tcPr marL="9525" marR="85725" marT="9525" marB="0">
                    <a:lnL>
                      <a:noFill/>
                    </a:lnL>
                    <a:lnR>
                      <a:noFill/>
                    </a:lnR>
                    <a:lnT>
                      <a:noFill/>
                    </a:lnT>
                    <a:lnB>
                      <a:noFill/>
                    </a:lnB>
                    <a:solidFill>
                      <a:srgbClr val="D9D9D9"/>
                    </a:solidFill>
                  </a:tcPr>
                </a:tc>
                <a:extLst>
                  <a:ext uri="{0D108BD9-81ED-4DB2-BD59-A6C34878D82A}">
                    <a16:rowId xmlns:a16="http://schemas.microsoft.com/office/drawing/2014/main" val="1962447781"/>
                  </a:ext>
                </a:extLst>
              </a:tr>
              <a:tr h="190500">
                <a:tc>
                  <a:txBody>
                    <a:bodyPr/>
                    <a:lstStyle/>
                    <a:p>
                      <a:pPr algn="l" fontAlgn="t"/>
                      <a:r>
                        <a:rPr lang="en-US" sz="1100" b="0" i="0" u="none" strike="noStrike">
                          <a:solidFill>
                            <a:srgbClr val="000000"/>
                          </a:solidFill>
                          <a:effectLst/>
                          <a:latin typeface="Calibri" panose="020F0502020204030204" pitchFamily="34" charset="0"/>
                        </a:rPr>
                        <a:t>Millennials</a:t>
                      </a:r>
                    </a:p>
                  </a:txBody>
                  <a:tcPr marL="9525" marR="9525" marT="9525" marB="0">
                    <a:lnL>
                      <a:noFill/>
                    </a:lnL>
                    <a:lnR>
                      <a:noFill/>
                    </a:lnR>
                    <a:lnT>
                      <a:noFill/>
                    </a:lnT>
                    <a:lnB>
                      <a:noFill/>
                    </a:lnB>
                  </a:tcPr>
                </a:tc>
                <a:tc>
                  <a:txBody>
                    <a:bodyPr/>
                    <a:lstStyle/>
                    <a:p>
                      <a:pPr algn="r" fontAlgn="t"/>
                      <a:r>
                        <a:rPr lang="en-US" sz="1100" b="0" i="0" u="none" strike="noStrike">
                          <a:solidFill>
                            <a:srgbClr val="000000"/>
                          </a:solidFill>
                          <a:effectLst/>
                          <a:latin typeface="Calibri" panose="020F0502020204030204" pitchFamily="34" charset="0"/>
                        </a:rPr>
                        <a:t>1981-1996</a:t>
                      </a:r>
                    </a:p>
                  </a:txBody>
                  <a:tcPr marL="9525" marR="171450" marT="9525" marB="0">
                    <a:lnL>
                      <a:noFill/>
                    </a:lnL>
                    <a:lnR>
                      <a:noFill/>
                    </a:lnR>
                    <a:lnT>
                      <a:noFill/>
                    </a:lnT>
                    <a:lnB>
                      <a:noFill/>
                    </a:lnB>
                  </a:tcPr>
                </a:tc>
                <a:tc>
                  <a:txBody>
                    <a:bodyPr/>
                    <a:lstStyle/>
                    <a:p>
                      <a:pPr algn="r" fontAlgn="t"/>
                      <a:r>
                        <a:rPr lang="en-US" sz="1100" b="0" i="0" u="none" strike="noStrike">
                          <a:solidFill>
                            <a:srgbClr val="000000"/>
                          </a:solidFill>
                          <a:effectLst/>
                          <a:latin typeface="Calibri" panose="020F0502020204030204" pitchFamily="34" charset="0"/>
                        </a:rPr>
                        <a:t>27-42</a:t>
                      </a:r>
                    </a:p>
                  </a:txBody>
                  <a:tcPr marL="9525" marR="257175" marT="9525" marB="0">
                    <a:lnL>
                      <a:noFill/>
                    </a:lnL>
                    <a:lnR>
                      <a:noFill/>
                    </a:lnR>
                    <a:lnT>
                      <a:noFill/>
                    </a:lnT>
                    <a:lnB>
                      <a:noFill/>
                    </a:lnB>
                  </a:tcPr>
                </a:tc>
                <a:tc>
                  <a:txBody>
                    <a:bodyPr/>
                    <a:lstStyle/>
                    <a:p>
                      <a:pPr algn="r" fontAlgn="t"/>
                      <a:r>
                        <a:rPr lang="en-US" sz="1100" b="0" i="0" u="none" strike="noStrike">
                          <a:solidFill>
                            <a:srgbClr val="000000"/>
                          </a:solidFill>
                          <a:effectLst/>
                          <a:latin typeface="Calibri" panose="020F0502020204030204" pitchFamily="34" charset="0"/>
                        </a:rPr>
                        <a:t>121,821</a:t>
                      </a:r>
                    </a:p>
                  </a:txBody>
                  <a:tcPr marL="9525" marR="85725" marT="9525" marB="0">
                    <a:lnL>
                      <a:noFill/>
                    </a:lnL>
                    <a:lnR>
                      <a:noFill/>
                    </a:lnR>
                    <a:lnT>
                      <a:noFill/>
                    </a:lnT>
                    <a:lnB>
                      <a:noFill/>
                    </a:lnB>
                  </a:tcPr>
                </a:tc>
                <a:tc>
                  <a:txBody>
                    <a:bodyPr/>
                    <a:lstStyle/>
                    <a:p>
                      <a:pPr algn="r" fontAlgn="t"/>
                      <a:r>
                        <a:rPr lang="en-US" sz="1100" b="0" i="0" u="none" strike="noStrike">
                          <a:solidFill>
                            <a:srgbClr val="000000"/>
                          </a:solidFill>
                          <a:effectLst/>
                          <a:latin typeface="Calibri" panose="020F0502020204030204" pitchFamily="34" charset="0"/>
                        </a:rPr>
                        <a:t>20.9</a:t>
                      </a:r>
                    </a:p>
                  </a:txBody>
                  <a:tcPr marL="9525" marR="85725" marT="9525" marB="0">
                    <a:lnL>
                      <a:noFill/>
                    </a:lnL>
                    <a:lnR>
                      <a:noFill/>
                    </a:lnR>
                    <a:lnT>
                      <a:noFill/>
                    </a:lnT>
                    <a:lnB>
                      <a:noFill/>
                    </a:lnB>
                  </a:tcPr>
                </a:tc>
                <a:extLst>
                  <a:ext uri="{0D108BD9-81ED-4DB2-BD59-A6C34878D82A}">
                    <a16:rowId xmlns:a16="http://schemas.microsoft.com/office/drawing/2014/main" val="4137488315"/>
                  </a:ext>
                </a:extLst>
              </a:tr>
              <a:tr h="190500">
                <a:tc>
                  <a:txBody>
                    <a:bodyPr/>
                    <a:lstStyle/>
                    <a:p>
                      <a:pPr algn="l" fontAlgn="t"/>
                      <a:r>
                        <a:rPr lang="en-US" sz="1100" b="0" i="0" u="none" strike="noStrike">
                          <a:solidFill>
                            <a:srgbClr val="000000"/>
                          </a:solidFill>
                          <a:effectLst/>
                          <a:latin typeface="Calibri" panose="020F0502020204030204" pitchFamily="34" charset="0"/>
                        </a:rPr>
                        <a:t>Generation Z</a:t>
                      </a:r>
                    </a:p>
                  </a:txBody>
                  <a:tcPr marL="9525" marR="952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1997-2012</a:t>
                      </a:r>
                    </a:p>
                  </a:txBody>
                  <a:tcPr marL="9525" marR="171450"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11-26</a:t>
                      </a:r>
                    </a:p>
                  </a:txBody>
                  <a:tcPr marL="9525" marR="25717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123,201</a:t>
                      </a:r>
                    </a:p>
                  </a:txBody>
                  <a:tcPr marL="9525" marR="8572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21.1</a:t>
                      </a:r>
                    </a:p>
                  </a:txBody>
                  <a:tcPr marL="9525" marR="85725" marT="9525" marB="0">
                    <a:lnL>
                      <a:noFill/>
                    </a:lnL>
                    <a:lnR>
                      <a:noFill/>
                    </a:lnR>
                    <a:lnT>
                      <a:noFill/>
                    </a:lnT>
                    <a:lnB>
                      <a:noFill/>
                    </a:lnB>
                    <a:solidFill>
                      <a:srgbClr val="D9D9D9"/>
                    </a:solidFill>
                  </a:tcPr>
                </a:tc>
                <a:extLst>
                  <a:ext uri="{0D108BD9-81ED-4DB2-BD59-A6C34878D82A}">
                    <a16:rowId xmlns:a16="http://schemas.microsoft.com/office/drawing/2014/main" val="2216950363"/>
                  </a:ext>
                </a:extLst>
              </a:tr>
              <a:tr h="190500">
                <a:tc>
                  <a:txBody>
                    <a:bodyPr/>
                    <a:lstStyle/>
                    <a:p>
                      <a:pPr algn="l" fontAlgn="t"/>
                      <a:r>
                        <a:rPr lang="en-US" sz="1100" b="0" i="0" u="none" strike="noStrike">
                          <a:solidFill>
                            <a:srgbClr val="000000"/>
                          </a:solidFill>
                          <a:effectLst/>
                          <a:latin typeface="Calibri" panose="020F0502020204030204" pitchFamily="34" charset="0"/>
                        </a:rPr>
                        <a:t>Other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panose="020F0502020204030204" pitchFamily="34" charset="0"/>
                        </a:rPr>
                        <a:t> </a:t>
                      </a:r>
                    </a:p>
                  </a:txBody>
                  <a:tcPr marL="9525" marR="171450"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panose="020F0502020204030204" pitchFamily="34" charset="0"/>
                        </a:rPr>
                        <a:t> </a:t>
                      </a:r>
                    </a:p>
                  </a:txBody>
                  <a:tcPr marL="9525" marR="25717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panose="020F0502020204030204" pitchFamily="34" charset="0"/>
                        </a:rPr>
                        <a:t>102,736</a:t>
                      </a:r>
                    </a:p>
                  </a:txBody>
                  <a:tcPr marL="9525" marR="857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panose="020F0502020204030204" pitchFamily="34" charset="0"/>
                        </a:rPr>
                        <a:t>17.6</a:t>
                      </a:r>
                    </a:p>
                  </a:txBody>
                  <a:tcPr marL="9525" marR="85725" marT="9525"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54369"/>
                  </a:ext>
                </a:extLst>
              </a:tr>
              <a:tr h="190500">
                <a:tc>
                  <a:txBody>
                    <a:bodyPr/>
                    <a:lstStyle/>
                    <a:p>
                      <a:pPr algn="l" fontAlgn="t"/>
                      <a:r>
                        <a:rPr lang="en-US" sz="1100" b="1" i="0" u="none" strike="noStrike">
                          <a:solidFill>
                            <a:srgbClr val="000000"/>
                          </a:solidFill>
                          <a:effectLst/>
                          <a:latin typeface="Calibri" panose="020F0502020204030204" pitchFamily="34" charset="0"/>
                        </a:rPr>
                        <a:t>Total</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en-US" sz="1100" b="1"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en-US" sz="1100" b="1"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1" i="0" u="none" strike="noStrike">
                          <a:solidFill>
                            <a:srgbClr val="000000"/>
                          </a:solidFill>
                          <a:effectLst/>
                          <a:latin typeface="Calibri" panose="020F0502020204030204" pitchFamily="34" charset="0"/>
                        </a:rPr>
                        <a:t>584,057</a:t>
                      </a:r>
                    </a:p>
                  </a:txBody>
                  <a:tcPr marL="9525" marR="857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1" i="0" u="none" strike="noStrike">
                          <a:solidFill>
                            <a:srgbClr val="000000"/>
                          </a:solidFill>
                          <a:effectLst/>
                          <a:latin typeface="Calibri" panose="020F0502020204030204" pitchFamily="34" charset="0"/>
                        </a:rPr>
                        <a:t>100.0</a:t>
                      </a:r>
                    </a:p>
                  </a:txBody>
                  <a:tcPr marL="9525" marR="85725" marT="9525"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39901454"/>
                  </a:ext>
                </a:extLst>
              </a:tr>
              <a:tr h="285750">
                <a:tc gridSpan="5">
                  <a:txBody>
                    <a:bodyPr/>
                    <a:lstStyle/>
                    <a:p>
                      <a:pPr algn="l" fontAlgn="b"/>
                      <a:r>
                        <a:rPr lang="en-US" sz="1100" b="0" i="0" u="none" strike="noStrike">
                          <a:solidFill>
                            <a:srgbClr val="000000"/>
                          </a:solidFill>
                          <a:effectLst/>
                          <a:latin typeface="Calibri" panose="020F0502020204030204" pitchFamily="34" charset="0"/>
                        </a:rPr>
                        <a:t>Source: Wyoming Population Estimates, U.S. Census Bureau.</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446138"/>
                  </a:ext>
                </a:extLst>
              </a:tr>
              <a:tr h="190500">
                <a:tc gridSpan="3">
                  <a:txBody>
                    <a:bodyPr/>
                    <a:lstStyle/>
                    <a:p>
                      <a:pPr algn="l" fontAlgn="b"/>
                      <a:r>
                        <a:rPr lang="en-US" sz="1100" b="0" i="0" u="none" strike="noStrike">
                          <a:solidFill>
                            <a:srgbClr val="000000"/>
                          </a:solidFill>
                          <a:effectLst/>
                          <a:latin typeface="Calibri" panose="020F0502020204030204" pitchFamily="34" charset="0"/>
                        </a:rPr>
                        <a:t>Generation source: Pew Research Center.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729878335"/>
                  </a:ext>
                </a:extLst>
              </a:tr>
              <a:tr h="190500">
                <a:tc gridSpan="5">
                  <a:txBody>
                    <a:bodyPr/>
                    <a:lstStyle/>
                    <a:p>
                      <a:pPr algn="l" fontAlgn="b"/>
                      <a:r>
                        <a:rPr lang="en-US" sz="1100" b="0" i="0" u="none" strike="noStrike">
                          <a:solidFill>
                            <a:srgbClr val="000000"/>
                          </a:solidFill>
                          <a:effectLst/>
                          <a:latin typeface="Calibri" panose="020F0502020204030204" pitchFamily="34" charset="0"/>
                        </a:rPr>
                        <a:t>Other includes population younger than gen z and older than baby boomers.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4505562"/>
                  </a:ext>
                </a:extLst>
              </a:tr>
              <a:tr h="190500">
                <a:tc gridSpan="5">
                  <a:txBody>
                    <a:bodyPr/>
                    <a:lstStyle/>
                    <a:p>
                      <a:pPr algn="l" fontAlgn="b"/>
                      <a:r>
                        <a:rPr lang="en-US" sz="1100" b="0" i="0" u="none" strike="noStrike" dirty="0">
                          <a:solidFill>
                            <a:srgbClr val="000000"/>
                          </a:solidFill>
                          <a:effectLst/>
                          <a:latin typeface="Calibri" panose="020F0502020204030204" pitchFamily="34" charset="0"/>
                        </a:rPr>
                        <a:t>Prepared by M. Moore, Research &amp; Planning, WY DWS, 10/1/24.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8147530"/>
                  </a:ext>
                </a:extLst>
              </a:tr>
            </a:tbl>
          </a:graphicData>
        </a:graphic>
      </p:graphicFrame>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Wyoming Population by Generation, 2023</a:t>
            </a:r>
            <a:endParaRPr lang="en-US" sz="2000" b="1" dirty="0">
              <a:solidFill>
                <a:srgbClr val="0D2C36"/>
              </a:solidFill>
              <a:latin typeface="Calibri" panose="020F0502020204030204" pitchFamily="34" charset="0"/>
              <a:cs typeface="Calibri" panose="020F0502020204030204" pitchFamily="34" charset="0"/>
            </a:endParaRP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10</a:t>
            </a:fld>
            <a:endParaRPr lang="en-US" dirty="0"/>
          </a:p>
        </p:txBody>
      </p:sp>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840005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801" y="1524222"/>
            <a:ext cx="6882398" cy="3160782"/>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a:solidFill>
                  <a:srgbClr val="0D2C36"/>
                </a:solidFill>
                <a:latin typeface="Calibri" panose="020F0502020204030204" pitchFamily="34" charset="0"/>
                <a:cs typeface="Calibri" panose="020F0502020204030204" pitchFamily="34" charset="0"/>
              </a:rPr>
              <a:t>Wyoming Population by </a:t>
            </a:r>
            <a:r>
              <a:rPr lang="en-US" sz="2000" b="1" dirty="0" smtClean="0">
                <a:solidFill>
                  <a:srgbClr val="0D2C36"/>
                </a:solidFill>
                <a:latin typeface="Calibri" panose="020F0502020204030204" pitchFamily="34" charset="0"/>
                <a:cs typeface="Calibri" panose="020F0502020204030204" pitchFamily="34" charset="0"/>
              </a:rPr>
              <a:t>Generation, 2023</a:t>
            </a:r>
            <a:endParaRPr lang="en-US" sz="2000" b="1" dirty="0">
              <a:solidFill>
                <a:srgbClr val="0D2C36"/>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11</a:t>
            </a:fld>
            <a:endParaRPr lang="en-US" dirty="0"/>
          </a:p>
        </p:txBody>
      </p:sp>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415541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801" y="1524222"/>
            <a:ext cx="6882398" cy="3160782"/>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a:solidFill>
                  <a:srgbClr val="0D2C36"/>
                </a:solidFill>
                <a:latin typeface="Calibri" panose="020F0502020204030204" pitchFamily="34" charset="0"/>
                <a:cs typeface="Calibri" panose="020F0502020204030204" pitchFamily="34" charset="0"/>
              </a:rPr>
              <a:t>Wyoming Population by Generation, </a:t>
            </a:r>
            <a:r>
              <a:rPr lang="en-US" sz="2000" b="1" dirty="0" smtClean="0">
                <a:solidFill>
                  <a:srgbClr val="0D2C36"/>
                </a:solidFill>
                <a:latin typeface="Calibri" panose="020F0502020204030204" pitchFamily="34" charset="0"/>
                <a:cs typeface="Calibri" panose="020F0502020204030204" pitchFamily="34" charset="0"/>
              </a:rPr>
              <a:t>2000-2023</a:t>
            </a:r>
            <a:endParaRPr lang="en-US" sz="2000" b="1" dirty="0">
              <a:solidFill>
                <a:srgbClr val="0D2C36"/>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12</a:t>
            </a:fld>
            <a:endParaRPr lang="en-US" dirty="0"/>
          </a:p>
        </p:txBody>
      </p:sp>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521708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endParaRPr lang="en-US" sz="2000" b="1" dirty="0" smtClean="0">
              <a:solidFill>
                <a:srgbClr val="0D2C36"/>
              </a:solidFill>
              <a:latin typeface="Calibri" panose="020F0502020204030204" pitchFamily="34" charset="0"/>
              <a:cs typeface="Calibri" panose="020F0502020204030204" pitchFamily="34" charset="0"/>
            </a:endParaRPr>
          </a:p>
          <a:p>
            <a:endParaRPr lang="en-US" sz="2000" b="1" dirty="0">
              <a:solidFill>
                <a:srgbClr val="0D2C36"/>
              </a:solidFill>
              <a:latin typeface="Calibri" panose="020F0502020204030204" pitchFamily="34" charset="0"/>
              <a:cs typeface="Calibri" panose="020F0502020204030204" pitchFamily="34" charset="0"/>
            </a:endParaRPr>
          </a:p>
          <a:p>
            <a:endParaRPr lang="en-US" sz="2000" b="1" dirty="0" smtClean="0">
              <a:solidFill>
                <a:srgbClr val="0D2C36"/>
              </a:solidFill>
              <a:latin typeface="Calibri" panose="020F0502020204030204" pitchFamily="34" charset="0"/>
              <a:cs typeface="Calibri" panose="020F0502020204030204" pitchFamily="34" charset="0"/>
            </a:endParaRPr>
          </a:p>
          <a:p>
            <a:endParaRPr lang="en-US" sz="2000" b="1" dirty="0">
              <a:solidFill>
                <a:srgbClr val="0D2C36"/>
              </a:solidFill>
              <a:latin typeface="Calibri" panose="020F0502020204030204" pitchFamily="34" charset="0"/>
              <a:cs typeface="Calibri" panose="020F0502020204030204" pitchFamily="34" charset="0"/>
            </a:endParaRPr>
          </a:p>
          <a:p>
            <a:endParaRPr lang="en-US" sz="2000" b="1" dirty="0" smtClean="0">
              <a:solidFill>
                <a:srgbClr val="0D2C36"/>
              </a:solidFill>
              <a:latin typeface="Calibri" panose="020F0502020204030204" pitchFamily="34" charset="0"/>
              <a:cs typeface="Calibri" panose="020F0502020204030204" pitchFamily="34" charset="0"/>
            </a:endParaRPr>
          </a:p>
          <a:p>
            <a:r>
              <a:rPr lang="en-US" sz="2000" b="1" dirty="0" smtClean="0">
                <a:solidFill>
                  <a:srgbClr val="0D2C36"/>
                </a:solidFill>
                <a:latin typeface="Calibri" panose="020F0502020204030204" pitchFamily="34" charset="0"/>
                <a:cs typeface="Calibri" panose="020F0502020204030204" pitchFamily="34" charset="0"/>
              </a:rPr>
              <a:t>Local Area Unemployment Statistics (LAUS)</a:t>
            </a:r>
            <a:endParaRPr lang="en-US" sz="2000" b="1" dirty="0" smtClean="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13</a:t>
            </a:fld>
            <a:endParaRPr lang="en-US" dirty="0"/>
          </a:p>
        </p:txBody>
      </p:sp>
      <p:sp>
        <p:nvSpPr>
          <p:cNvPr id="6"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805338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lnSpcReduction="10000"/>
          </a:bodyPr>
          <a:lstStyle/>
          <a:p>
            <a:r>
              <a:rPr lang="en-US" sz="2000" b="1" dirty="0" smtClean="0">
                <a:solidFill>
                  <a:srgbClr val="0D2C36"/>
                </a:solidFill>
                <a:latin typeface="Calibri" panose="020F0502020204030204" pitchFamily="34" charset="0"/>
                <a:cs typeface="Calibri" panose="020F0502020204030204" pitchFamily="34" charset="0"/>
              </a:rPr>
              <a:t>Local Area Unemployment Statistics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Wyoming in 2023</a:t>
            </a:r>
          </a:p>
          <a:p>
            <a:pPr marL="571500" indent="-457200" algn="l">
              <a:buFont typeface="Arial" panose="020B0604020202020204" pitchFamily="34" charset="0"/>
              <a:buChar char="•"/>
            </a:pPr>
            <a:r>
              <a:rPr lang="en-US" sz="2000" dirty="0">
                <a:latin typeface="Calibri" panose="020F0502020204030204" pitchFamily="34" charset="0"/>
                <a:cs typeface="Calibri" panose="020F0502020204030204" pitchFamily="34" charset="0"/>
              </a:rPr>
              <a:t>Labor force</a:t>
            </a:r>
            <a:r>
              <a:rPr lang="en-US" sz="2000" dirty="0" smtClean="0">
                <a:latin typeface="Calibri" panose="020F0502020204030204" pitchFamily="34" charset="0"/>
                <a:cs typeface="Calibri" panose="020F0502020204030204" pitchFamily="34" charset="0"/>
              </a:rPr>
              <a:t>: 295,207</a:t>
            </a: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a:latin typeface="Calibri" panose="020F0502020204030204" pitchFamily="34" charset="0"/>
                <a:cs typeface="Calibri" panose="020F0502020204030204" pitchFamily="34" charset="0"/>
              </a:rPr>
              <a:t>Employed: </a:t>
            </a:r>
            <a:r>
              <a:rPr lang="en-US" sz="2000" dirty="0" smtClean="0">
                <a:latin typeface="Calibri" panose="020F0502020204030204" pitchFamily="34" charset="0"/>
                <a:cs typeface="Calibri" panose="020F0502020204030204" pitchFamily="34" charset="0"/>
              </a:rPr>
              <a:t>286,669</a:t>
            </a:r>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a:latin typeface="Calibri" panose="020F0502020204030204" pitchFamily="34" charset="0"/>
                <a:cs typeface="Calibri" panose="020F0502020204030204" pitchFamily="34" charset="0"/>
              </a:rPr>
              <a:t>Unemployed</a:t>
            </a:r>
            <a:r>
              <a:rPr lang="en-US" sz="2000" dirty="0" smtClean="0">
                <a:latin typeface="Calibri" panose="020F0502020204030204" pitchFamily="34" charset="0"/>
                <a:cs typeface="Calibri" panose="020F0502020204030204" pitchFamily="34" charset="0"/>
              </a:rPr>
              <a:t>: 8,538</a:t>
            </a: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a:latin typeface="Calibri" panose="020F0502020204030204" pitchFamily="34" charset="0"/>
                <a:cs typeface="Calibri" panose="020F0502020204030204" pitchFamily="34" charset="0"/>
              </a:rPr>
              <a:t>Unemployment </a:t>
            </a:r>
            <a:r>
              <a:rPr lang="en-US" sz="2000" dirty="0" smtClean="0">
                <a:latin typeface="Calibri" panose="020F0502020204030204" pitchFamily="34" charset="0"/>
                <a:cs typeface="Calibri" panose="020F0502020204030204" pitchFamily="34" charset="0"/>
              </a:rPr>
              <a:t>rate: 2.9%</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U.S. unemployment rate: 3.6%</a:t>
            </a: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sz="2000"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14</a:t>
            </a:fld>
            <a:endParaRPr lang="en-US" dirty="0"/>
          </a:p>
        </p:txBody>
      </p:sp>
      <p:sp>
        <p:nvSpPr>
          <p:cNvPr id="8"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1963591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55" y="1470059"/>
            <a:ext cx="6882398" cy="3163830"/>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Unemployment and Job Openings</a:t>
            </a:r>
            <a:endParaRPr lang="en-US" sz="2000" b="1" dirty="0">
              <a:solidFill>
                <a:srgbClr val="0D2C36"/>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15</a:t>
            </a:fld>
            <a:endParaRPr lang="en-US" dirty="0"/>
          </a:p>
        </p:txBody>
      </p:sp>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4216984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endParaRPr lang="en-US" sz="2000" b="1" dirty="0" smtClean="0">
              <a:solidFill>
                <a:srgbClr val="0D2C36"/>
              </a:solidFill>
              <a:latin typeface="Calibri" panose="020F0502020204030204" pitchFamily="34" charset="0"/>
              <a:cs typeface="Calibri" panose="020F0502020204030204" pitchFamily="34" charset="0"/>
            </a:endParaRPr>
          </a:p>
          <a:p>
            <a:endParaRPr lang="en-US" sz="2000" b="1" dirty="0">
              <a:solidFill>
                <a:srgbClr val="0D2C36"/>
              </a:solidFill>
              <a:latin typeface="Calibri" panose="020F0502020204030204" pitchFamily="34" charset="0"/>
              <a:cs typeface="Calibri" panose="020F0502020204030204" pitchFamily="34" charset="0"/>
            </a:endParaRPr>
          </a:p>
          <a:p>
            <a:endParaRPr lang="en-US" sz="2000" b="1" dirty="0" smtClean="0">
              <a:solidFill>
                <a:srgbClr val="0D2C36"/>
              </a:solidFill>
              <a:latin typeface="Calibri" panose="020F0502020204030204" pitchFamily="34" charset="0"/>
              <a:cs typeface="Calibri" panose="020F0502020204030204" pitchFamily="34" charset="0"/>
            </a:endParaRPr>
          </a:p>
          <a:p>
            <a:endParaRPr lang="en-US" sz="2000" b="1" dirty="0">
              <a:solidFill>
                <a:srgbClr val="0D2C36"/>
              </a:solidFill>
              <a:latin typeface="Calibri" panose="020F0502020204030204" pitchFamily="34" charset="0"/>
              <a:cs typeface="Calibri" panose="020F0502020204030204" pitchFamily="34" charset="0"/>
            </a:endParaRPr>
          </a:p>
          <a:p>
            <a:endParaRPr lang="en-US" sz="2000" b="1" dirty="0" smtClean="0">
              <a:solidFill>
                <a:srgbClr val="0D2C36"/>
              </a:solidFill>
              <a:latin typeface="Calibri" panose="020F0502020204030204" pitchFamily="34" charset="0"/>
              <a:cs typeface="Calibri" panose="020F0502020204030204" pitchFamily="34" charset="0"/>
            </a:endParaRPr>
          </a:p>
          <a:p>
            <a:r>
              <a:rPr lang="en-US" sz="2000" b="1" dirty="0" smtClean="0">
                <a:solidFill>
                  <a:srgbClr val="0D2C36"/>
                </a:solidFill>
                <a:latin typeface="Calibri" panose="020F0502020204030204" pitchFamily="34" charset="0"/>
                <a:cs typeface="Calibri" panose="020F0502020204030204" pitchFamily="34" charset="0"/>
              </a:rPr>
              <a:t>Wyoming Wage Records:</a:t>
            </a:r>
          </a:p>
          <a:p>
            <a:r>
              <a:rPr lang="en-US" sz="2000" b="1" dirty="0" smtClean="0">
                <a:solidFill>
                  <a:srgbClr val="0D2C36"/>
                </a:solidFill>
                <a:latin typeface="Calibri" panose="020F0502020204030204" pitchFamily="34" charset="0"/>
                <a:cs typeface="Calibri" panose="020F0502020204030204" pitchFamily="34" charset="0"/>
              </a:rPr>
              <a:t>Individuals Working in Wyoming </a:t>
            </a:r>
            <a:br>
              <a:rPr lang="en-US" sz="2000" b="1" dirty="0" smtClean="0">
                <a:solidFill>
                  <a:srgbClr val="0D2C36"/>
                </a:solidFill>
                <a:latin typeface="Calibri" panose="020F0502020204030204" pitchFamily="34" charset="0"/>
                <a:cs typeface="Calibri" panose="020F0502020204030204" pitchFamily="34" charset="0"/>
              </a:rPr>
            </a:br>
            <a:r>
              <a:rPr lang="en-US" sz="2000" b="1" dirty="0" smtClean="0">
                <a:solidFill>
                  <a:srgbClr val="0D2C36"/>
                </a:solidFill>
                <a:latin typeface="Calibri" panose="020F0502020204030204" pitchFamily="34" charset="0"/>
                <a:cs typeface="Calibri" panose="020F0502020204030204" pitchFamily="34" charset="0"/>
              </a:rPr>
              <a:t>at Any Time During the Year</a:t>
            </a:r>
            <a:endParaRPr lang="en-US" sz="2000" b="1" dirty="0" smtClean="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16</a:t>
            </a:fld>
            <a:endParaRPr lang="en-US" dirty="0"/>
          </a:p>
        </p:txBody>
      </p:sp>
      <p:sp>
        <p:nvSpPr>
          <p:cNvPr id="6"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2061198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Wyoming Wage Records</a:t>
            </a:r>
          </a:p>
          <a:p>
            <a:endParaRPr lang="en-US" sz="2000" dirty="0" smtClean="0">
              <a:latin typeface="Calibri" panose="020F0502020204030204" pitchFamily="34" charset="0"/>
              <a:cs typeface="Calibri" panose="020F0502020204030204" pitchFamily="34" charset="0"/>
            </a:endParaRPr>
          </a:p>
          <a:p>
            <a:pPr marL="114300" indent="0"/>
            <a:r>
              <a:rPr lang="en-US" sz="2000" b="1" dirty="0" smtClean="0">
                <a:solidFill>
                  <a:srgbClr val="520A06"/>
                </a:solidFill>
                <a:latin typeface="Calibri" panose="020F0502020204030204" pitchFamily="34" charset="0"/>
                <a:cs typeface="Calibri" panose="020F0502020204030204" pitchFamily="34" charset="0"/>
              </a:rPr>
              <a:t>What are Wage Records?</a:t>
            </a:r>
            <a:endParaRPr lang="en-US" sz="2000" b="1" dirty="0">
              <a:solidFill>
                <a:srgbClr val="520A06"/>
              </a:solidFill>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Based on employers’ quarterly wage and employment reports to UI tax</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1992 to present</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Worked in Wyoming at any time during the year</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Linked to other administrative databases</a:t>
            </a:r>
          </a:p>
          <a:p>
            <a:pPr marL="1028700" lvl="1"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UI claims</a:t>
            </a:r>
          </a:p>
          <a:p>
            <a:pPr marL="1028700" lvl="1"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Driver’s license file</a:t>
            </a: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17</a:t>
            </a:fld>
            <a:endParaRPr lang="en-US" dirty="0"/>
          </a:p>
        </p:txBody>
      </p:sp>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362268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Demographics of the Workforce</a:t>
            </a:r>
            <a:endParaRPr lang="en-US" sz="2000" b="1" dirty="0">
              <a:solidFill>
                <a:srgbClr val="0D2C36"/>
              </a:solidFill>
              <a:latin typeface="Calibri" panose="020F0502020204030204" pitchFamily="34" charset="0"/>
              <a:cs typeface="Calibri" panose="020F0502020204030204" pitchFamily="34" charset="0"/>
            </a:endParaRPr>
          </a:p>
          <a:p>
            <a:r>
              <a:rPr lang="en-US" sz="1600" b="1" dirty="0" smtClean="0">
                <a:solidFill>
                  <a:srgbClr val="520A06"/>
                </a:solidFill>
                <a:latin typeface="Calibri" panose="020F0502020204030204" pitchFamily="34" charset="0"/>
                <a:cs typeface="Calibri" panose="020F0502020204030204" pitchFamily="34" charset="0"/>
              </a:rPr>
              <a:t>Persons Working in Wyoming at Any Time During the Year, 2023</a:t>
            </a: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940" y="1524467"/>
            <a:ext cx="3944120" cy="3160782"/>
          </a:xfrm>
          <a:prstGeom prst="rect">
            <a:avLst/>
          </a:prstGeom>
        </p:spPr>
      </p:pic>
      <p:sp>
        <p:nvSpPr>
          <p:cNvPr id="8"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685054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Demographics of the Workforce</a:t>
            </a:r>
          </a:p>
          <a:p>
            <a:endParaRPr lang="en-US" sz="2000" dirty="0" smtClean="0">
              <a:latin typeface="Calibri" panose="020F0502020204030204" pitchFamily="34" charset="0"/>
              <a:cs typeface="Calibri" panose="020F0502020204030204" pitchFamily="34" charset="0"/>
            </a:endParaRPr>
          </a:p>
          <a:p>
            <a:pPr marL="114300" indent="0"/>
            <a:r>
              <a:rPr lang="en-US" sz="2000" b="1" dirty="0" smtClean="0">
                <a:solidFill>
                  <a:srgbClr val="520A06"/>
                </a:solidFill>
                <a:latin typeface="Calibri" panose="020F0502020204030204" pitchFamily="34" charset="0"/>
                <a:cs typeface="Calibri" panose="020F0502020204030204" pitchFamily="34" charset="0"/>
              </a:rPr>
              <a:t>Nonresidents</a:t>
            </a:r>
            <a:endParaRPr lang="en-US" sz="2000" b="1" dirty="0">
              <a:solidFill>
                <a:srgbClr val="520A06"/>
              </a:solidFill>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Demographic data not available</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Commute to Wyoming from another state or country</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Could be individuals who moved to Wyoming but haven’t obtained a driver’s license</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12% to 17% of all individuals working in Wyoming any given year</a:t>
            </a: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19</a:t>
            </a:fld>
            <a:endParaRPr lang="en-US" dirty="0"/>
          </a:p>
        </p:txBody>
      </p:sp>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8206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fontScale="92500" lnSpcReduction="20000"/>
          </a:bodyPr>
          <a:lstStyle/>
          <a:p>
            <a:r>
              <a:rPr lang="en-US" sz="2000" b="1" dirty="0" smtClean="0">
                <a:solidFill>
                  <a:srgbClr val="0D2C36"/>
                </a:solidFill>
                <a:latin typeface="Calibri" panose="020F0502020204030204" pitchFamily="34" charset="0"/>
                <a:cs typeface="Calibri" panose="020F0502020204030204" pitchFamily="34" charset="0"/>
              </a:rPr>
              <a:t>About Research &amp; Planning</a:t>
            </a:r>
          </a:p>
          <a:p>
            <a:endParaRPr lang="en-US" sz="2000" dirty="0" smtClean="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OUR ORGANIZATION:</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R&amp;P is an exclusively statistical entity within DWS.</a:t>
            </a:r>
            <a:r>
              <a:rPr lang="en-US" sz="2000" b="1" dirty="0">
                <a:latin typeface="Calibri" panose="020F0502020204030204" pitchFamily="34" charset="0"/>
                <a:cs typeface="Calibri" panose="020F0502020204030204" pitchFamily="34" charset="0"/>
              </a:rPr>
              <a:t/>
            </a:r>
            <a:br>
              <a:rPr lang="en-US" sz="2000" b="1" dirty="0">
                <a:latin typeface="Calibri" panose="020F0502020204030204" pitchFamily="34" charset="0"/>
                <a:cs typeface="Calibri" panose="020F0502020204030204" pitchFamily="34" charset="0"/>
              </a:rPr>
            </a:br>
            <a:endParaRPr lang="en-US" sz="2000" b="1" dirty="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WHAT WE DO:</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R&amp;P collects, analyzes, and publishes timely and</a:t>
            </a:r>
          </a:p>
          <a:p>
            <a:r>
              <a:rPr lang="en-US" sz="2000" dirty="0">
                <a:latin typeface="Calibri" panose="020F0502020204030204" pitchFamily="34" charset="0"/>
                <a:cs typeface="Calibri" panose="020F0502020204030204" pitchFamily="34" charset="0"/>
              </a:rPr>
              <a:t>	accurate labor market information (LMI)</a:t>
            </a:r>
          </a:p>
          <a:p>
            <a:r>
              <a:rPr lang="en-US" sz="2000" dirty="0">
                <a:latin typeface="Calibri" panose="020F0502020204030204" pitchFamily="34" charset="0"/>
                <a:cs typeface="Calibri" panose="020F0502020204030204" pitchFamily="34" charset="0"/>
              </a:rPr>
              <a:t>	meeting established statistical standards.</a:t>
            </a:r>
            <a:r>
              <a:rPr lang="en-US" sz="2000" b="1" dirty="0">
                <a:latin typeface="Calibri" panose="020F0502020204030204" pitchFamily="34" charset="0"/>
                <a:cs typeface="Calibri" panose="020F0502020204030204" pitchFamily="34" charset="0"/>
              </a:rPr>
              <a:t/>
            </a:r>
            <a:br>
              <a:rPr lang="en-US" sz="2000" b="1" dirty="0">
                <a:latin typeface="Calibri" panose="020F0502020204030204" pitchFamily="34" charset="0"/>
                <a:cs typeface="Calibri" panose="020F0502020204030204" pitchFamily="34" charset="0"/>
              </a:rPr>
            </a:br>
            <a:endParaRPr lang="en-US" sz="2000" b="1" dirty="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OUR CUSTOMERS:</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LMI makes the labor market more efficient by</a:t>
            </a:r>
          </a:p>
          <a:p>
            <a:r>
              <a:rPr lang="en-US" sz="2000" dirty="0">
                <a:latin typeface="Calibri" panose="020F0502020204030204" pitchFamily="34" charset="0"/>
                <a:cs typeface="Calibri" panose="020F0502020204030204" pitchFamily="34" charset="0"/>
              </a:rPr>
              <a:t>	providing the public and the public’s</a:t>
            </a:r>
          </a:p>
          <a:p>
            <a:r>
              <a:rPr lang="en-US" sz="2000" dirty="0">
                <a:latin typeface="Calibri" panose="020F0502020204030204" pitchFamily="34" charset="0"/>
                <a:cs typeface="Calibri" panose="020F0502020204030204" pitchFamily="34" charset="0"/>
              </a:rPr>
              <a:t>	representatives with the basis for</a:t>
            </a:r>
          </a:p>
          <a:p>
            <a:r>
              <a:rPr lang="en-US" sz="2000" dirty="0">
                <a:latin typeface="Calibri" panose="020F0502020204030204" pitchFamily="34" charset="0"/>
                <a:cs typeface="Calibri" panose="020F0502020204030204" pitchFamily="34" charset="0"/>
              </a:rPr>
              <a:t>	informed decision making.</a:t>
            </a: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a:t>
            </a:fld>
            <a:endParaRPr lang="en-US" dirty="0"/>
          </a:p>
        </p:txBody>
      </p:sp>
      <p:sp>
        <p:nvSpPr>
          <p:cNvPr id="2" name="Title 1"/>
          <p:cNvSpPr>
            <a:spLocks noGrp="1"/>
          </p:cNvSpPr>
          <p:nvPr>
            <p:ph type="ctrTitle"/>
          </p:nvPr>
        </p:nvSpPr>
        <p:spPr>
          <a:xfrm>
            <a:off x="1479884" y="148761"/>
            <a:ext cx="7131264" cy="529389"/>
          </a:xfrm>
        </p:spPr>
        <p:txBody>
          <a:bodyPr>
            <a:noAutofit/>
          </a:bodyPr>
          <a:lstStyle/>
          <a:p>
            <a:r>
              <a:rPr lang="en-US" sz="2000" dirty="0" smtClean="0">
                <a:solidFill>
                  <a:schemeClr val="bg1"/>
                </a:solidFill>
                <a:latin typeface="Arial Black" panose="020B0A04020102020204" pitchFamily="34" charset="0"/>
              </a:rPr>
              <a:t>Getting to Know Wyoming’s Workforce</a:t>
            </a:r>
            <a:endParaRPr lang="en-US"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63904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a:noFill/>
        </p:spPr>
        <p:txBody>
          <a:bodyPr>
            <a:normAutofit fontScale="92500" lnSpcReduction="10000"/>
          </a:bodyPr>
          <a:lstStyle/>
          <a:p>
            <a:r>
              <a:rPr lang="en-US" sz="2000" b="1" dirty="0" smtClean="0">
                <a:solidFill>
                  <a:srgbClr val="0D2C36"/>
                </a:solidFill>
                <a:latin typeface="Calibri" panose="020F0502020204030204" pitchFamily="34" charset="0"/>
                <a:cs typeface="Calibri" panose="020F0502020204030204" pitchFamily="34" charset="0"/>
              </a:rPr>
              <a:t>Demographics of the Workforce</a:t>
            </a:r>
          </a:p>
          <a:p>
            <a:endParaRPr lang="en-US" sz="2000" dirty="0" smtClean="0">
              <a:latin typeface="Calibri" panose="020F0502020204030204" pitchFamily="34" charset="0"/>
              <a:cs typeface="Calibri" panose="020F0502020204030204" pitchFamily="34" charset="0"/>
            </a:endParaRPr>
          </a:p>
          <a:p>
            <a:pPr marL="114300" indent="0"/>
            <a:r>
              <a:rPr lang="en-US" sz="2000" b="1" dirty="0" smtClean="0">
                <a:solidFill>
                  <a:srgbClr val="520A06"/>
                </a:solidFill>
                <a:latin typeface="Calibri" panose="020F0502020204030204" pitchFamily="34" charset="0"/>
                <a:cs typeface="Calibri" panose="020F0502020204030204" pitchFamily="34" charset="0"/>
              </a:rPr>
              <a:t>Decline of Resident Workers</a:t>
            </a:r>
            <a:endParaRPr lang="en-US" sz="2000" b="1" dirty="0">
              <a:solidFill>
                <a:srgbClr val="520A06"/>
              </a:solidFill>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Younger workers leaving the state</a:t>
            </a:r>
          </a:p>
          <a:p>
            <a:pPr marL="1028700" lvl="1"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50% of high school seniors not found working in Wyoming 5 years after graduation</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Older workers retiring or exiting the workforce</a:t>
            </a:r>
          </a:p>
          <a:p>
            <a:pPr marL="1028700" lvl="1"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Individuals ages 55+ made up one-third of Wyoming population in 2023</a:t>
            </a:r>
          </a:p>
          <a:p>
            <a:pPr marL="1028700" lvl="1"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Commuting to other states</a:t>
            </a:r>
          </a:p>
          <a:p>
            <a:pPr marL="571500" indent="-457200"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Not captured in wage records</a:t>
            </a: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20</a:t>
            </a:fld>
            <a:endParaRPr lang="en-US" dirty="0"/>
          </a:p>
        </p:txBody>
      </p:sp>
      <p:sp>
        <p:nvSpPr>
          <p:cNvPr id="6"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912222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Demographics of the Workforce</a:t>
            </a:r>
            <a:endParaRPr lang="en-US" sz="2000" b="1" dirty="0">
              <a:solidFill>
                <a:srgbClr val="0D2C36"/>
              </a:solidFill>
              <a:latin typeface="Calibri" panose="020F0502020204030204" pitchFamily="34" charset="0"/>
              <a:cs typeface="Calibri" panose="020F0502020204030204" pitchFamily="34" charset="0"/>
            </a:endParaRP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8018962"/>
              </p:ext>
            </p:extLst>
          </p:nvPr>
        </p:nvGraphicFramePr>
        <p:xfrm>
          <a:off x="2425699" y="1670844"/>
          <a:ext cx="4292601" cy="2590800"/>
        </p:xfrm>
        <a:graphic>
          <a:graphicData uri="http://schemas.openxmlformats.org/drawingml/2006/table">
            <a:tbl>
              <a:tblPr/>
              <a:tblGrid>
                <a:gridCol w="1020685">
                  <a:extLst>
                    <a:ext uri="{9D8B030D-6E8A-4147-A177-3AD203B41FA5}">
                      <a16:colId xmlns:a16="http://schemas.microsoft.com/office/drawing/2014/main" val="1142472868"/>
                    </a:ext>
                  </a:extLst>
                </a:gridCol>
                <a:gridCol w="944372">
                  <a:extLst>
                    <a:ext uri="{9D8B030D-6E8A-4147-A177-3AD203B41FA5}">
                      <a16:colId xmlns:a16="http://schemas.microsoft.com/office/drawing/2014/main" val="2678710597"/>
                    </a:ext>
                  </a:extLst>
                </a:gridCol>
                <a:gridCol w="839442">
                  <a:extLst>
                    <a:ext uri="{9D8B030D-6E8A-4147-A177-3AD203B41FA5}">
                      <a16:colId xmlns:a16="http://schemas.microsoft.com/office/drawing/2014/main" val="3388845253"/>
                    </a:ext>
                  </a:extLst>
                </a:gridCol>
                <a:gridCol w="744051">
                  <a:extLst>
                    <a:ext uri="{9D8B030D-6E8A-4147-A177-3AD203B41FA5}">
                      <a16:colId xmlns:a16="http://schemas.microsoft.com/office/drawing/2014/main" val="2086821253"/>
                    </a:ext>
                  </a:extLst>
                </a:gridCol>
                <a:gridCol w="744051">
                  <a:extLst>
                    <a:ext uri="{9D8B030D-6E8A-4147-A177-3AD203B41FA5}">
                      <a16:colId xmlns:a16="http://schemas.microsoft.com/office/drawing/2014/main" val="2561733548"/>
                    </a:ext>
                  </a:extLst>
                </a:gridCol>
              </a:tblGrid>
              <a:tr h="400050">
                <a:tc gridSpan="5">
                  <a:txBody>
                    <a:bodyPr/>
                    <a:lstStyle/>
                    <a:p>
                      <a:pPr algn="l" fontAlgn="b"/>
                      <a:r>
                        <a:rPr lang="en-US" sz="1100" b="1" i="0" u="none" strike="noStrike">
                          <a:solidFill>
                            <a:srgbClr val="000000"/>
                          </a:solidFill>
                          <a:effectLst/>
                          <a:latin typeface="Calibri" panose="020F0502020204030204" pitchFamily="34" charset="0"/>
                        </a:rPr>
                        <a:t>Individuals Working in Wyoming at Any Time During the Year by Generation, 2023</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7218595"/>
                  </a:ext>
                </a:extLst>
              </a:tr>
              <a:tr h="190500">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ctr" fontAlgn="b"/>
                      <a:r>
                        <a:rPr lang="en-US" sz="1100" b="1" i="0" u="none" strike="noStrike">
                          <a:solidFill>
                            <a:srgbClr val="000000"/>
                          </a:solidFill>
                          <a:effectLst/>
                          <a:latin typeface="Calibri" panose="020F0502020204030204" pitchFamily="34" charset="0"/>
                        </a:rPr>
                        <a:t>Working in Wyoming</a:t>
                      </a:r>
                    </a:p>
                  </a:txBody>
                  <a:tcPr marL="9525" marR="9525" marT="9525" marB="0" anchor="b">
                    <a:lnL>
                      <a:noFill/>
                    </a:lnL>
                    <a:lnR>
                      <a:noFill/>
                    </a:lnR>
                    <a:lnT>
                      <a:noFill/>
                    </a:lnT>
                    <a:lnB>
                      <a:noFill/>
                    </a:lnB>
                    <a:solidFill>
                      <a:srgbClr val="D9D9D9"/>
                    </a:solidFill>
                  </a:tcPr>
                </a:tc>
                <a:tc hMerge="1">
                  <a:txBody>
                    <a:bodyPr/>
                    <a:lstStyle/>
                    <a:p>
                      <a:endParaRPr lang="en-US"/>
                    </a:p>
                  </a:txBody>
                  <a:tcPr/>
                </a:tc>
                <a:extLst>
                  <a:ext uri="{0D108BD9-81ED-4DB2-BD59-A6C34878D82A}">
                    <a16:rowId xmlns:a16="http://schemas.microsoft.com/office/drawing/2014/main" val="795766869"/>
                  </a:ext>
                </a:extLst>
              </a:tr>
              <a:tr h="190500">
                <a:tc>
                  <a:txBody>
                    <a:bodyPr/>
                    <a:lstStyle/>
                    <a:p>
                      <a:pPr algn="ctr" fontAlgn="b"/>
                      <a:r>
                        <a:rPr lang="en-US" sz="1100" b="1" i="0" u="none" strike="noStrike">
                          <a:solidFill>
                            <a:srgbClr val="000000"/>
                          </a:solidFill>
                          <a:effectLst/>
                          <a:latin typeface="Calibri" panose="020F0502020204030204" pitchFamily="34" charset="0"/>
                        </a:rPr>
                        <a:t>Generation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Birth Years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Ages in 2023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663805"/>
                  </a:ext>
                </a:extLst>
              </a:tr>
              <a:tr h="190500">
                <a:tc>
                  <a:txBody>
                    <a:bodyPr/>
                    <a:lstStyle/>
                    <a:p>
                      <a:pPr algn="l" fontAlgn="t"/>
                      <a:r>
                        <a:rPr lang="en-US" sz="1100" b="0" i="0" u="none" strike="noStrike">
                          <a:solidFill>
                            <a:srgbClr val="000000"/>
                          </a:solidFill>
                          <a:effectLst/>
                          <a:latin typeface="Calibri" panose="020F0502020204030204" pitchFamily="34" charset="0"/>
                        </a:rPr>
                        <a:t>Baby Boomers</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effectLst/>
                          <a:latin typeface="Calibri" panose="020F0502020204030204" pitchFamily="34" charset="0"/>
                        </a:rPr>
                        <a:t>1946-1964</a:t>
                      </a:r>
                    </a:p>
                  </a:txBody>
                  <a:tcPr marL="9525" marR="857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effectLst/>
                          <a:latin typeface="Calibri" panose="020F0502020204030204" pitchFamily="34" charset="0"/>
                        </a:rPr>
                        <a:t>59-77</a:t>
                      </a:r>
                    </a:p>
                  </a:txBody>
                  <a:tcPr marL="9525" marR="171450"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effectLst/>
                          <a:latin typeface="Calibri" panose="020F0502020204030204" pitchFamily="34" charset="0"/>
                        </a:rPr>
                        <a:t>46,175</a:t>
                      </a:r>
                    </a:p>
                  </a:txBody>
                  <a:tcPr marL="9525" marR="857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effectLst/>
                          <a:latin typeface="Calibri" panose="020F0502020204030204" pitchFamily="34" charset="0"/>
                        </a:rPr>
                        <a:t>13.2</a:t>
                      </a:r>
                    </a:p>
                  </a:txBody>
                  <a:tcPr marL="9525" marR="85725" marT="9525"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59430892"/>
                  </a:ext>
                </a:extLst>
              </a:tr>
              <a:tr h="190500">
                <a:tc>
                  <a:txBody>
                    <a:bodyPr/>
                    <a:lstStyle/>
                    <a:p>
                      <a:pPr algn="l" fontAlgn="t"/>
                      <a:r>
                        <a:rPr lang="en-US" sz="1100" b="0" i="0" u="none" strike="noStrike">
                          <a:solidFill>
                            <a:srgbClr val="000000"/>
                          </a:solidFill>
                          <a:effectLst/>
                          <a:latin typeface="Calibri" panose="020F0502020204030204" pitchFamily="34" charset="0"/>
                        </a:rPr>
                        <a:t>Generation X</a:t>
                      </a:r>
                    </a:p>
                  </a:txBody>
                  <a:tcPr marL="9525" marR="952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1965-1980</a:t>
                      </a:r>
                    </a:p>
                  </a:txBody>
                  <a:tcPr marL="9525" marR="8572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43-58</a:t>
                      </a:r>
                    </a:p>
                  </a:txBody>
                  <a:tcPr marL="9525" marR="171450"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81,067</a:t>
                      </a:r>
                    </a:p>
                  </a:txBody>
                  <a:tcPr marL="9525" marR="8572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23.1</a:t>
                      </a:r>
                    </a:p>
                  </a:txBody>
                  <a:tcPr marL="9525" marR="85725" marT="9525" marB="0">
                    <a:lnL>
                      <a:noFill/>
                    </a:lnL>
                    <a:lnR>
                      <a:noFill/>
                    </a:lnR>
                    <a:lnT>
                      <a:noFill/>
                    </a:lnT>
                    <a:lnB>
                      <a:noFill/>
                    </a:lnB>
                    <a:solidFill>
                      <a:srgbClr val="D9D9D9"/>
                    </a:solidFill>
                  </a:tcPr>
                </a:tc>
                <a:extLst>
                  <a:ext uri="{0D108BD9-81ED-4DB2-BD59-A6C34878D82A}">
                    <a16:rowId xmlns:a16="http://schemas.microsoft.com/office/drawing/2014/main" val="289181573"/>
                  </a:ext>
                </a:extLst>
              </a:tr>
              <a:tr h="190500">
                <a:tc>
                  <a:txBody>
                    <a:bodyPr/>
                    <a:lstStyle/>
                    <a:p>
                      <a:pPr algn="l" fontAlgn="t"/>
                      <a:r>
                        <a:rPr lang="en-US" sz="1100" b="0" i="0" u="none" strike="noStrike" dirty="0">
                          <a:solidFill>
                            <a:schemeClr val="tx1"/>
                          </a:solidFill>
                          <a:effectLst/>
                          <a:latin typeface="Calibri" panose="020F0502020204030204" pitchFamily="34" charset="0"/>
                        </a:rPr>
                        <a:t>Millennials</a:t>
                      </a:r>
                    </a:p>
                  </a:txBody>
                  <a:tcPr marL="9525" marR="9525" marT="9525" marB="0">
                    <a:lnL>
                      <a:noFill/>
                    </a:lnL>
                    <a:lnR>
                      <a:noFill/>
                    </a:lnR>
                    <a:lnT>
                      <a:noFill/>
                    </a:lnT>
                    <a:lnB>
                      <a:noFill/>
                    </a:lnB>
                  </a:tcPr>
                </a:tc>
                <a:tc>
                  <a:txBody>
                    <a:bodyPr/>
                    <a:lstStyle/>
                    <a:p>
                      <a:pPr algn="r" fontAlgn="t"/>
                      <a:r>
                        <a:rPr lang="en-US" sz="1100" b="0" i="0" u="none" strike="noStrike" dirty="0">
                          <a:solidFill>
                            <a:schemeClr val="tx1"/>
                          </a:solidFill>
                          <a:effectLst/>
                          <a:latin typeface="Calibri" panose="020F0502020204030204" pitchFamily="34" charset="0"/>
                        </a:rPr>
                        <a:t>1981-1996</a:t>
                      </a:r>
                    </a:p>
                  </a:txBody>
                  <a:tcPr marL="9525" marR="85725" marT="9525" marB="0">
                    <a:lnL>
                      <a:noFill/>
                    </a:lnL>
                    <a:lnR>
                      <a:noFill/>
                    </a:lnR>
                    <a:lnT>
                      <a:noFill/>
                    </a:lnT>
                    <a:lnB>
                      <a:noFill/>
                    </a:lnB>
                  </a:tcPr>
                </a:tc>
                <a:tc>
                  <a:txBody>
                    <a:bodyPr/>
                    <a:lstStyle/>
                    <a:p>
                      <a:pPr algn="r" fontAlgn="t"/>
                      <a:r>
                        <a:rPr lang="en-US" sz="1100" b="0" i="0" u="none" strike="noStrike" dirty="0">
                          <a:solidFill>
                            <a:schemeClr val="tx1"/>
                          </a:solidFill>
                          <a:effectLst/>
                          <a:latin typeface="Calibri" panose="020F0502020204030204" pitchFamily="34" charset="0"/>
                        </a:rPr>
                        <a:t>27-42</a:t>
                      </a:r>
                    </a:p>
                  </a:txBody>
                  <a:tcPr marL="9525" marR="171450" marT="9525" marB="0">
                    <a:lnL>
                      <a:noFill/>
                    </a:lnL>
                    <a:lnR>
                      <a:noFill/>
                    </a:lnR>
                    <a:lnT>
                      <a:noFill/>
                    </a:lnT>
                    <a:lnB>
                      <a:noFill/>
                    </a:lnB>
                  </a:tcPr>
                </a:tc>
                <a:tc>
                  <a:txBody>
                    <a:bodyPr/>
                    <a:lstStyle/>
                    <a:p>
                      <a:pPr algn="r" fontAlgn="t"/>
                      <a:r>
                        <a:rPr lang="en-US" sz="1100" b="0" i="0" u="none" strike="noStrike" dirty="0">
                          <a:solidFill>
                            <a:schemeClr val="tx1"/>
                          </a:solidFill>
                          <a:effectLst/>
                          <a:latin typeface="Calibri" panose="020F0502020204030204" pitchFamily="34" charset="0"/>
                        </a:rPr>
                        <a:t>97,997</a:t>
                      </a:r>
                    </a:p>
                  </a:txBody>
                  <a:tcPr marL="9525" marR="85725" marT="9525" marB="0">
                    <a:lnL>
                      <a:noFill/>
                    </a:lnL>
                    <a:lnR>
                      <a:noFill/>
                    </a:lnR>
                    <a:lnT>
                      <a:noFill/>
                    </a:lnT>
                    <a:lnB>
                      <a:noFill/>
                    </a:lnB>
                  </a:tcPr>
                </a:tc>
                <a:tc>
                  <a:txBody>
                    <a:bodyPr/>
                    <a:lstStyle/>
                    <a:p>
                      <a:pPr algn="r" fontAlgn="t"/>
                      <a:r>
                        <a:rPr lang="en-US" sz="1100" b="0" i="0" u="none" strike="noStrike" dirty="0">
                          <a:solidFill>
                            <a:schemeClr val="tx1"/>
                          </a:solidFill>
                          <a:effectLst/>
                          <a:latin typeface="Calibri" panose="020F0502020204030204" pitchFamily="34" charset="0"/>
                        </a:rPr>
                        <a:t>28.0</a:t>
                      </a:r>
                    </a:p>
                  </a:txBody>
                  <a:tcPr marL="9525" marR="85725" marT="9525" marB="0">
                    <a:lnL>
                      <a:noFill/>
                    </a:lnL>
                    <a:lnR>
                      <a:noFill/>
                    </a:lnR>
                    <a:lnT>
                      <a:noFill/>
                    </a:lnT>
                    <a:lnB>
                      <a:noFill/>
                    </a:lnB>
                  </a:tcPr>
                </a:tc>
                <a:extLst>
                  <a:ext uri="{0D108BD9-81ED-4DB2-BD59-A6C34878D82A}">
                    <a16:rowId xmlns:a16="http://schemas.microsoft.com/office/drawing/2014/main" val="1740559736"/>
                  </a:ext>
                </a:extLst>
              </a:tr>
              <a:tr h="190500">
                <a:tc>
                  <a:txBody>
                    <a:bodyPr/>
                    <a:lstStyle/>
                    <a:p>
                      <a:pPr algn="l" fontAlgn="t"/>
                      <a:r>
                        <a:rPr lang="en-US" sz="1100" b="0" i="0" u="none" strike="noStrike">
                          <a:solidFill>
                            <a:srgbClr val="000000"/>
                          </a:solidFill>
                          <a:effectLst/>
                          <a:latin typeface="Calibri" panose="020F0502020204030204" pitchFamily="34" charset="0"/>
                        </a:rPr>
                        <a:t>Generation Z</a:t>
                      </a:r>
                    </a:p>
                  </a:txBody>
                  <a:tcPr marL="9525" marR="952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1997-2012</a:t>
                      </a:r>
                    </a:p>
                  </a:txBody>
                  <a:tcPr marL="9525" marR="8572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11-26</a:t>
                      </a:r>
                    </a:p>
                  </a:txBody>
                  <a:tcPr marL="9525" marR="171450"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63,467</a:t>
                      </a:r>
                    </a:p>
                  </a:txBody>
                  <a:tcPr marL="9525" marR="85725" marT="9525" marB="0">
                    <a:lnL>
                      <a:noFill/>
                    </a:lnL>
                    <a:lnR>
                      <a:noFill/>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18.1</a:t>
                      </a:r>
                    </a:p>
                  </a:txBody>
                  <a:tcPr marL="9525" marR="85725" marT="9525" marB="0">
                    <a:lnL>
                      <a:noFill/>
                    </a:lnL>
                    <a:lnR>
                      <a:noFill/>
                    </a:lnR>
                    <a:lnT>
                      <a:noFill/>
                    </a:lnT>
                    <a:lnB>
                      <a:noFill/>
                    </a:lnB>
                    <a:solidFill>
                      <a:srgbClr val="D9D9D9"/>
                    </a:solidFill>
                  </a:tcPr>
                </a:tc>
                <a:extLst>
                  <a:ext uri="{0D108BD9-81ED-4DB2-BD59-A6C34878D82A}">
                    <a16:rowId xmlns:a16="http://schemas.microsoft.com/office/drawing/2014/main" val="3846283231"/>
                  </a:ext>
                </a:extLst>
              </a:tr>
              <a:tr h="190500">
                <a:tc>
                  <a:txBody>
                    <a:bodyPr/>
                    <a:lstStyle/>
                    <a:p>
                      <a:pPr algn="l" fontAlgn="t"/>
                      <a:r>
                        <a:rPr lang="en-US" sz="1100" b="0" i="0" u="none" strike="noStrike">
                          <a:solidFill>
                            <a:srgbClr val="000000"/>
                          </a:solidFill>
                          <a:effectLst/>
                          <a:latin typeface="Calibri" panose="020F0502020204030204" pitchFamily="34" charset="0"/>
                        </a:rPr>
                        <a:t>Other</a:t>
                      </a:r>
                    </a:p>
                  </a:txBody>
                  <a:tcPr marL="9525" marR="9525" marT="9525" marB="0">
                    <a:lnL>
                      <a:noFill/>
                    </a:lnL>
                    <a:lnR>
                      <a:noFill/>
                    </a:lnR>
                    <a:lnT>
                      <a:noFill/>
                    </a:lnT>
                    <a:lnB>
                      <a:noFill/>
                    </a:lnB>
                  </a:tcPr>
                </a:tc>
                <a:tc>
                  <a:txBody>
                    <a:bodyPr/>
                    <a:lstStyle/>
                    <a:p>
                      <a:pPr algn="r" fontAlgn="t"/>
                      <a:endParaRPr lang="en-US" sz="1100" b="0" i="0" u="none" strike="noStrike">
                        <a:solidFill>
                          <a:srgbClr val="000000"/>
                        </a:solidFill>
                        <a:effectLst/>
                        <a:latin typeface="Calibri" panose="020F0502020204030204" pitchFamily="34" charset="0"/>
                      </a:endParaRPr>
                    </a:p>
                  </a:txBody>
                  <a:tcPr marL="9525" marR="9525" marT="9525" marB="0">
                    <a:lnL>
                      <a:noFill/>
                    </a:lnL>
                    <a:lnR>
                      <a:noFill/>
                    </a:lnR>
                    <a:lnT>
                      <a:noFill/>
                    </a:lnT>
                    <a:lnB>
                      <a:noFill/>
                    </a:lnB>
                  </a:tcPr>
                </a:tc>
                <a:tc>
                  <a:txBody>
                    <a:bodyPr/>
                    <a:lstStyle/>
                    <a:p>
                      <a:pPr algn="r" fontAlgn="t"/>
                      <a:endParaRPr lang="en-US" sz="1100" b="0" i="0" u="none" strike="noStrike">
                        <a:solidFill>
                          <a:srgbClr val="000000"/>
                        </a:solidFill>
                        <a:effectLst/>
                        <a:latin typeface="Calibri" panose="020F0502020204030204" pitchFamily="34" charset="0"/>
                      </a:endParaRPr>
                    </a:p>
                  </a:txBody>
                  <a:tcPr marL="9525" marR="9525" marT="9525" marB="0">
                    <a:lnL>
                      <a:noFill/>
                    </a:lnL>
                    <a:lnR>
                      <a:noFill/>
                    </a:lnR>
                    <a:lnT>
                      <a:noFill/>
                    </a:lnT>
                    <a:lnB>
                      <a:noFill/>
                    </a:lnB>
                  </a:tcPr>
                </a:tc>
                <a:tc>
                  <a:txBody>
                    <a:bodyPr/>
                    <a:lstStyle/>
                    <a:p>
                      <a:pPr algn="r" fontAlgn="t"/>
                      <a:r>
                        <a:rPr lang="en-US" sz="1100" b="0" i="0" u="none" strike="noStrike">
                          <a:solidFill>
                            <a:srgbClr val="000000"/>
                          </a:solidFill>
                          <a:effectLst/>
                          <a:latin typeface="Calibri" panose="020F0502020204030204" pitchFamily="34" charset="0"/>
                        </a:rPr>
                        <a:t>1,957</a:t>
                      </a:r>
                    </a:p>
                  </a:txBody>
                  <a:tcPr marL="9525" marR="85725" marT="9525" marB="0">
                    <a:lnL>
                      <a:noFill/>
                    </a:lnL>
                    <a:lnR>
                      <a:noFill/>
                    </a:lnR>
                    <a:lnT>
                      <a:noFill/>
                    </a:lnT>
                    <a:lnB>
                      <a:noFill/>
                    </a:lnB>
                  </a:tcPr>
                </a:tc>
                <a:tc>
                  <a:txBody>
                    <a:bodyPr/>
                    <a:lstStyle/>
                    <a:p>
                      <a:pPr algn="r" fontAlgn="t"/>
                      <a:r>
                        <a:rPr lang="en-US" sz="1100" b="0" i="0" u="none" strike="noStrike">
                          <a:solidFill>
                            <a:srgbClr val="000000"/>
                          </a:solidFill>
                          <a:effectLst/>
                          <a:latin typeface="Calibri" panose="020F0502020204030204" pitchFamily="34" charset="0"/>
                        </a:rPr>
                        <a:t>0.6</a:t>
                      </a:r>
                    </a:p>
                  </a:txBody>
                  <a:tcPr marL="9525" marR="85725" marT="9525" marB="0">
                    <a:lnL>
                      <a:noFill/>
                    </a:lnL>
                    <a:lnR>
                      <a:noFill/>
                    </a:lnR>
                    <a:lnT>
                      <a:noFill/>
                    </a:lnT>
                    <a:lnB>
                      <a:noFill/>
                    </a:lnB>
                  </a:tcPr>
                </a:tc>
                <a:extLst>
                  <a:ext uri="{0D108BD9-81ED-4DB2-BD59-A6C34878D82A}">
                    <a16:rowId xmlns:a16="http://schemas.microsoft.com/office/drawing/2014/main" val="1682089098"/>
                  </a:ext>
                </a:extLst>
              </a:tr>
              <a:tr h="190500">
                <a:tc>
                  <a:txBody>
                    <a:bodyPr/>
                    <a:lstStyle/>
                    <a:p>
                      <a:pPr algn="l" fontAlgn="t"/>
                      <a:r>
                        <a:rPr lang="en-US" sz="1100" b="0" i="0" u="none" strike="noStrike">
                          <a:solidFill>
                            <a:srgbClr val="000000"/>
                          </a:solidFill>
                          <a:effectLst/>
                          <a:latin typeface="Calibri" panose="020F0502020204030204" pitchFamily="34" charset="0"/>
                        </a:rPr>
                        <a:t>Nonresidents</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59,556</a:t>
                      </a:r>
                    </a:p>
                  </a:txBody>
                  <a:tcPr marL="9525" marR="85725" marT="9525" marB="0">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17.0</a:t>
                      </a:r>
                    </a:p>
                  </a:txBody>
                  <a:tcPr marL="9525" marR="85725" marT="9525" marB="0">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6858087"/>
                  </a:ext>
                </a:extLst>
              </a:tr>
              <a:tr h="190500">
                <a:tc>
                  <a:txBody>
                    <a:bodyPr/>
                    <a:lstStyle/>
                    <a:p>
                      <a:pPr algn="l" fontAlgn="t"/>
                      <a:r>
                        <a:rPr lang="en-US" sz="1100" b="1" i="0" u="none" strike="noStrike">
                          <a:solidFill>
                            <a:srgbClr val="000000"/>
                          </a:solidFill>
                          <a:effectLst/>
                          <a:latin typeface="Calibri" panose="020F0502020204030204" pitchFamily="34" charset="0"/>
                        </a:rPr>
                        <a:t>Total</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en-US" sz="1100" b="1"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en-US" sz="1100" b="1"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1" i="0" u="none" strike="noStrike">
                          <a:solidFill>
                            <a:srgbClr val="000000"/>
                          </a:solidFill>
                          <a:effectLst/>
                          <a:latin typeface="Calibri" panose="020F0502020204030204" pitchFamily="34" charset="0"/>
                        </a:rPr>
                        <a:t>350,219</a:t>
                      </a:r>
                    </a:p>
                  </a:txBody>
                  <a:tcPr marL="9525" marR="857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1" i="0" u="none" strike="noStrike">
                          <a:solidFill>
                            <a:srgbClr val="000000"/>
                          </a:solidFill>
                          <a:effectLst/>
                          <a:latin typeface="Calibri" panose="020F0502020204030204" pitchFamily="34" charset="0"/>
                        </a:rPr>
                        <a:t>100.0</a:t>
                      </a:r>
                    </a:p>
                  </a:txBody>
                  <a:tcPr marL="9525" marR="85725" marT="9525"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7779681"/>
                  </a:ext>
                </a:extLst>
              </a:tr>
              <a:tr h="285750">
                <a:tc gridSpan="5">
                  <a:txBody>
                    <a:bodyPr/>
                    <a:lstStyle/>
                    <a:p>
                      <a:pPr algn="l" fontAlgn="b"/>
                      <a:r>
                        <a:rPr lang="en-US" sz="1100" b="0" i="0" u="none" strike="noStrike">
                          <a:solidFill>
                            <a:srgbClr val="000000"/>
                          </a:solidFill>
                          <a:effectLst/>
                          <a:latin typeface="Calibri" panose="020F0502020204030204" pitchFamily="34" charset="0"/>
                        </a:rPr>
                        <a:t>Source: Demographics of Wyoming's Workforce, 2000-2023.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9954684"/>
                  </a:ext>
                </a:extLst>
              </a:tr>
              <a:tr h="190500">
                <a:tc gridSpan="5">
                  <a:txBody>
                    <a:bodyPr/>
                    <a:lstStyle/>
                    <a:p>
                      <a:pPr algn="l" fontAlgn="b"/>
                      <a:r>
                        <a:rPr lang="en-US" sz="1100" b="0" i="0" u="none" strike="noStrike" dirty="0">
                          <a:solidFill>
                            <a:srgbClr val="000000"/>
                          </a:solidFill>
                          <a:effectLst/>
                          <a:latin typeface="Calibri" panose="020F0502020204030204" pitchFamily="34" charset="0"/>
                        </a:rPr>
                        <a:t>Prepared by M. Moore, Research &amp; Planning, WY DWS, </a:t>
                      </a:r>
                      <a:r>
                        <a:rPr lang="en-US" sz="1100" b="0" i="0" u="none" strike="noStrike" dirty="0" smtClean="0">
                          <a:solidFill>
                            <a:srgbClr val="000000"/>
                          </a:solidFill>
                          <a:effectLst/>
                          <a:latin typeface="Calibri" panose="020F0502020204030204" pitchFamily="34" charset="0"/>
                        </a:rPr>
                        <a:t>9/6/24</a:t>
                      </a:r>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2799066"/>
                  </a:ext>
                </a:extLst>
              </a:tr>
            </a:tbl>
          </a:graphicData>
        </a:graphic>
      </p:graphicFrame>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473774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Demographics of the Workforce</a:t>
            </a:r>
            <a:endParaRPr lang="en-US" sz="2000" b="1" dirty="0">
              <a:solidFill>
                <a:srgbClr val="0D2C36"/>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801" y="1524467"/>
            <a:ext cx="6882398" cy="3160782"/>
          </a:xfrm>
          <a:prstGeom prst="rect">
            <a:avLst/>
          </a:prstGeom>
        </p:spPr>
      </p:pic>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2014585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801" y="1524214"/>
            <a:ext cx="6882398" cy="3160782"/>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Population and Persons Working by Generation, 2023</a:t>
            </a:r>
            <a:endParaRPr lang="en-US" sz="2000" b="1" dirty="0">
              <a:solidFill>
                <a:srgbClr val="0D2C36"/>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23</a:t>
            </a:fld>
            <a:endParaRPr lang="en-US" dirty="0"/>
          </a:p>
        </p:txBody>
      </p:sp>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2089013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endParaRPr lang="en-US" sz="2000" b="1" dirty="0" smtClean="0">
              <a:solidFill>
                <a:srgbClr val="0D2C36"/>
              </a:solidFill>
              <a:latin typeface="Calibri" panose="020F0502020204030204" pitchFamily="34" charset="0"/>
              <a:cs typeface="Calibri" panose="020F0502020204030204" pitchFamily="34" charset="0"/>
            </a:endParaRPr>
          </a:p>
          <a:p>
            <a:endParaRPr lang="en-US" sz="2000" b="1" dirty="0">
              <a:solidFill>
                <a:srgbClr val="0D2C36"/>
              </a:solidFill>
              <a:latin typeface="Calibri" panose="020F0502020204030204" pitchFamily="34" charset="0"/>
              <a:cs typeface="Calibri" panose="020F0502020204030204" pitchFamily="34" charset="0"/>
            </a:endParaRPr>
          </a:p>
          <a:p>
            <a:endParaRPr lang="en-US" sz="2000" b="1" dirty="0" smtClean="0">
              <a:solidFill>
                <a:srgbClr val="0D2C36"/>
              </a:solidFill>
              <a:latin typeface="Calibri" panose="020F0502020204030204" pitchFamily="34" charset="0"/>
              <a:cs typeface="Calibri" panose="020F0502020204030204" pitchFamily="34" charset="0"/>
            </a:endParaRPr>
          </a:p>
          <a:p>
            <a:endParaRPr lang="en-US" sz="2000" b="1" dirty="0">
              <a:solidFill>
                <a:srgbClr val="0D2C36"/>
              </a:solidFill>
              <a:latin typeface="Calibri" panose="020F0502020204030204" pitchFamily="34" charset="0"/>
              <a:cs typeface="Calibri" panose="020F0502020204030204" pitchFamily="34" charset="0"/>
            </a:endParaRPr>
          </a:p>
          <a:p>
            <a:endParaRPr lang="en-US" sz="2000" b="1" dirty="0" smtClean="0">
              <a:solidFill>
                <a:srgbClr val="0D2C36"/>
              </a:solidFill>
              <a:latin typeface="Calibri" panose="020F0502020204030204" pitchFamily="34" charset="0"/>
              <a:cs typeface="Calibri" panose="020F0502020204030204" pitchFamily="34" charset="0"/>
            </a:endParaRPr>
          </a:p>
          <a:p>
            <a:r>
              <a:rPr lang="en-US" sz="2000" b="1" dirty="0" smtClean="0">
                <a:solidFill>
                  <a:srgbClr val="0D2C36"/>
                </a:solidFill>
                <a:latin typeface="Calibri" panose="020F0502020204030204" pitchFamily="34" charset="0"/>
                <a:cs typeface="Calibri" panose="020F0502020204030204" pitchFamily="34" charset="0"/>
              </a:rPr>
              <a:t>American Community Survey </a:t>
            </a:r>
            <a:br>
              <a:rPr lang="en-US" sz="2000" b="1" dirty="0" smtClean="0">
                <a:solidFill>
                  <a:srgbClr val="0D2C36"/>
                </a:solidFill>
                <a:latin typeface="Calibri" panose="020F0502020204030204" pitchFamily="34" charset="0"/>
                <a:cs typeface="Calibri" panose="020F0502020204030204" pitchFamily="34" charset="0"/>
              </a:rPr>
            </a:br>
            <a:r>
              <a:rPr lang="en-US" sz="2000" b="1" dirty="0" smtClean="0">
                <a:solidFill>
                  <a:srgbClr val="0D2C36"/>
                </a:solidFill>
                <a:latin typeface="Calibri" panose="020F0502020204030204" pitchFamily="34" charset="0"/>
                <a:cs typeface="Calibri" panose="020F0502020204030204" pitchFamily="34" charset="0"/>
              </a:rPr>
              <a:t>5-Year Estimates for Wyoming, 2022</a:t>
            </a:r>
            <a:endParaRPr lang="en-US" sz="2000" b="1" dirty="0" smtClean="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24</a:t>
            </a:fld>
            <a:endParaRPr lang="en-US" dirty="0"/>
          </a:p>
        </p:txBody>
      </p:sp>
      <p:sp>
        <p:nvSpPr>
          <p:cNvPr id="6"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1748451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2747119"/>
              </p:ext>
            </p:extLst>
          </p:nvPr>
        </p:nvGraphicFramePr>
        <p:xfrm>
          <a:off x="2222500" y="1510824"/>
          <a:ext cx="4699000" cy="2910840"/>
        </p:xfrm>
        <a:graphic>
          <a:graphicData uri="http://schemas.openxmlformats.org/drawingml/2006/table">
            <a:tbl>
              <a:tblPr/>
              <a:tblGrid>
                <a:gridCol w="2895600">
                  <a:extLst>
                    <a:ext uri="{9D8B030D-6E8A-4147-A177-3AD203B41FA5}">
                      <a16:colId xmlns:a16="http://schemas.microsoft.com/office/drawing/2014/main" val="1978663865"/>
                    </a:ext>
                  </a:extLst>
                </a:gridCol>
                <a:gridCol w="901700">
                  <a:extLst>
                    <a:ext uri="{9D8B030D-6E8A-4147-A177-3AD203B41FA5}">
                      <a16:colId xmlns:a16="http://schemas.microsoft.com/office/drawing/2014/main" val="1763475850"/>
                    </a:ext>
                  </a:extLst>
                </a:gridCol>
                <a:gridCol w="901700">
                  <a:extLst>
                    <a:ext uri="{9D8B030D-6E8A-4147-A177-3AD203B41FA5}">
                      <a16:colId xmlns:a16="http://schemas.microsoft.com/office/drawing/2014/main" val="161800313"/>
                    </a:ext>
                  </a:extLst>
                </a:gridCol>
              </a:tblGrid>
              <a:tr h="371475">
                <a:tc gridSpan="3">
                  <a:txBody>
                    <a:bodyPr/>
                    <a:lstStyle/>
                    <a:p>
                      <a:pPr algn="l" fontAlgn="b"/>
                      <a:r>
                        <a:rPr lang="en-US" sz="1100" b="1" i="0" u="none" strike="noStrike" dirty="0">
                          <a:solidFill>
                            <a:srgbClr val="000000"/>
                          </a:solidFill>
                          <a:effectLst/>
                          <a:latin typeface="Calibri" panose="020F0502020204030204" pitchFamily="34" charset="0"/>
                        </a:rPr>
                        <a:t>Table: Number and Percent of Population Age 25 or Older by Education Attainment in Wyoming, 2022</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5196819"/>
                  </a:ext>
                </a:extLst>
              </a:tr>
              <a:tr h="6667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74492891"/>
                  </a:ext>
                </a:extLst>
              </a:tr>
              <a:tr h="190500">
                <a:tc>
                  <a:txBody>
                    <a:bodyPr/>
                    <a:lstStyle/>
                    <a:p>
                      <a:pPr algn="ctr" fontAlgn="t"/>
                      <a:r>
                        <a:rPr lang="en-US" sz="1100" b="1" i="0" u="none" strike="noStrike">
                          <a:solidFill>
                            <a:srgbClr val="000000"/>
                          </a:solidFill>
                          <a:effectLst/>
                          <a:latin typeface="Calibri" panose="020F0502020204030204" pitchFamily="34" charset="0"/>
                        </a:rPr>
                        <a:t>Education</a:t>
                      </a: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N</a:t>
                      </a: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728489"/>
                  </a:ext>
                </a:extLst>
              </a:tr>
              <a:tr h="190500">
                <a:tc>
                  <a:txBody>
                    <a:bodyPr/>
                    <a:lstStyle/>
                    <a:p>
                      <a:pPr algn="l" fontAlgn="t"/>
                      <a:r>
                        <a:rPr lang="en-US" sz="1100" b="0" i="0" u="none" strike="noStrike">
                          <a:solidFill>
                            <a:srgbClr val="000000"/>
                          </a:solidFill>
                          <a:effectLst/>
                          <a:latin typeface="Calibri" panose="020F0502020204030204" pitchFamily="34" charset="0"/>
                        </a:rPr>
                        <a:t>Less than 9th grade</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effectLst/>
                          <a:latin typeface="Calibri" panose="020F0502020204030204" pitchFamily="34" charset="0"/>
                        </a:rPr>
                        <a:t>7,876</a:t>
                      </a:r>
                    </a:p>
                  </a:txBody>
                  <a:tcPr marL="9525" marR="171450"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2.0</a:t>
                      </a:r>
                    </a:p>
                  </a:txBody>
                  <a:tcPr marL="9525" marR="25717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0677490"/>
                  </a:ext>
                </a:extLst>
              </a:tr>
              <a:tr h="190500">
                <a:tc>
                  <a:txBody>
                    <a:bodyPr/>
                    <a:lstStyle/>
                    <a:p>
                      <a:pPr algn="l" fontAlgn="t"/>
                      <a:r>
                        <a:rPr lang="en-US" sz="1100" b="0" i="0" u="none" strike="noStrike">
                          <a:solidFill>
                            <a:srgbClr val="000000"/>
                          </a:solidFill>
                          <a:effectLst/>
                          <a:latin typeface="Calibri" panose="020F0502020204030204" pitchFamily="34" charset="0"/>
                        </a:rPr>
                        <a:t>9th to 12th grade, no diploma</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16,894</a:t>
                      </a:r>
                    </a:p>
                  </a:txBody>
                  <a:tcPr marL="9525" marR="171450"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4.3</a:t>
                      </a:r>
                    </a:p>
                  </a:txBody>
                  <a:tcPr marL="9525" marR="257175" marT="9525" marB="0" anchor="b">
                    <a:lnL>
                      <a:noFill/>
                    </a:lnL>
                    <a:lnR>
                      <a:noFill/>
                    </a:lnR>
                    <a:lnT>
                      <a:noFill/>
                    </a:lnT>
                    <a:lnB>
                      <a:noFill/>
                    </a:lnB>
                    <a:solidFill>
                      <a:srgbClr val="D9D9D9"/>
                    </a:solidFill>
                  </a:tcPr>
                </a:tc>
                <a:extLst>
                  <a:ext uri="{0D108BD9-81ED-4DB2-BD59-A6C34878D82A}">
                    <a16:rowId xmlns:a16="http://schemas.microsoft.com/office/drawing/2014/main" val="2662215494"/>
                  </a:ext>
                </a:extLst>
              </a:tr>
              <a:tr h="190500">
                <a:tc>
                  <a:txBody>
                    <a:bodyPr/>
                    <a:lstStyle/>
                    <a:p>
                      <a:pPr algn="l" fontAlgn="t"/>
                      <a:r>
                        <a:rPr lang="en-US" sz="1100" b="1" i="0" u="none" strike="noStrike">
                          <a:solidFill>
                            <a:srgbClr val="000000"/>
                          </a:solidFill>
                          <a:effectLst/>
                          <a:latin typeface="Calibri" panose="020F0502020204030204" pitchFamily="34" charset="0"/>
                        </a:rPr>
                        <a:t>At least a high school diploma</a:t>
                      </a: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100" b="1" i="0" u="none" strike="noStrike">
                          <a:solidFill>
                            <a:srgbClr val="000000"/>
                          </a:solidFill>
                          <a:effectLst/>
                          <a:latin typeface="Calibri" panose="020F0502020204030204" pitchFamily="34" charset="0"/>
                        </a:rPr>
                        <a:t>367,219</a:t>
                      </a:r>
                    </a:p>
                  </a:txBody>
                  <a:tcPr marL="9525" marR="171450" marT="9525"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1100" b="1" i="0" u="none" strike="noStrike">
                          <a:solidFill>
                            <a:srgbClr val="000000"/>
                          </a:solidFill>
                          <a:effectLst/>
                          <a:latin typeface="Calibri" panose="020F0502020204030204" pitchFamily="34" charset="0"/>
                        </a:rPr>
                        <a:t>93.7</a:t>
                      </a:r>
                    </a:p>
                  </a:txBody>
                  <a:tcPr marL="9525" marR="257175" marT="9525" marB="0">
                    <a:lnL>
                      <a:noFill/>
                    </a:lnL>
                    <a:lnR>
                      <a:noFill/>
                    </a:lnR>
                    <a:lnT>
                      <a:noFill/>
                    </a:lnT>
                    <a:lnB>
                      <a:noFill/>
                    </a:lnB>
                  </a:tcPr>
                </a:tc>
                <a:extLst>
                  <a:ext uri="{0D108BD9-81ED-4DB2-BD59-A6C34878D82A}">
                    <a16:rowId xmlns:a16="http://schemas.microsoft.com/office/drawing/2014/main" val="3135311293"/>
                  </a:ext>
                </a:extLst>
              </a:tr>
              <a:tr h="190500">
                <a:tc>
                  <a:txBody>
                    <a:bodyPr/>
                    <a:lstStyle/>
                    <a:p>
                      <a:pPr algn="l" fontAlgn="t"/>
                      <a:r>
                        <a:rPr lang="en-US" sz="1100" b="0" i="0" u="none" strike="noStrike">
                          <a:solidFill>
                            <a:srgbClr val="000000"/>
                          </a:solidFill>
                          <a:effectLst/>
                          <a:latin typeface="Calibri" panose="020F0502020204030204" pitchFamily="34" charset="0"/>
                        </a:rPr>
                        <a:t>High school graduate (includes equivalency)</a:t>
                      </a:r>
                    </a:p>
                  </a:txBody>
                  <a:tcPr marL="171450"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109,746</a:t>
                      </a:r>
                    </a:p>
                  </a:txBody>
                  <a:tcPr marL="9525" marR="171450"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28.0</a:t>
                      </a:r>
                    </a:p>
                  </a:txBody>
                  <a:tcPr marL="9525" marR="257175" marT="9525" marB="0" anchor="b">
                    <a:lnL>
                      <a:noFill/>
                    </a:lnL>
                    <a:lnR>
                      <a:noFill/>
                    </a:lnR>
                    <a:lnT>
                      <a:noFill/>
                    </a:lnT>
                    <a:lnB>
                      <a:noFill/>
                    </a:lnB>
                    <a:solidFill>
                      <a:srgbClr val="D9D9D9"/>
                    </a:solidFill>
                  </a:tcPr>
                </a:tc>
                <a:extLst>
                  <a:ext uri="{0D108BD9-81ED-4DB2-BD59-A6C34878D82A}">
                    <a16:rowId xmlns:a16="http://schemas.microsoft.com/office/drawing/2014/main" val="416261054"/>
                  </a:ext>
                </a:extLst>
              </a:tr>
              <a:tr h="190500">
                <a:tc>
                  <a:txBody>
                    <a:bodyPr/>
                    <a:lstStyle/>
                    <a:p>
                      <a:pPr algn="l" fontAlgn="t"/>
                      <a:r>
                        <a:rPr lang="en-US" sz="1100" b="0" i="0" u="none" strike="noStrike">
                          <a:solidFill>
                            <a:srgbClr val="000000"/>
                          </a:solidFill>
                          <a:effectLst/>
                          <a:latin typeface="Calibri" panose="020F0502020204030204" pitchFamily="34" charset="0"/>
                        </a:rPr>
                        <a:t>Some college, no degree</a:t>
                      </a:r>
                    </a:p>
                  </a:txBody>
                  <a:tcPr marL="171450" marR="9525" marT="952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100" b="0" i="0" u="none" strike="noStrike">
                          <a:solidFill>
                            <a:srgbClr val="000000"/>
                          </a:solidFill>
                          <a:effectLst/>
                          <a:latin typeface="Calibri" panose="020F0502020204030204" pitchFamily="34" charset="0"/>
                        </a:rPr>
                        <a:t>98,169</a:t>
                      </a:r>
                    </a:p>
                  </a:txBody>
                  <a:tcPr marL="9525" marR="171450" marT="9525"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25.0</a:t>
                      </a:r>
                    </a:p>
                  </a:txBody>
                  <a:tcPr marL="9525" marR="257175" marT="9525" marB="0" anchor="b">
                    <a:lnL>
                      <a:noFill/>
                    </a:lnL>
                    <a:lnR>
                      <a:noFill/>
                    </a:lnR>
                    <a:lnT>
                      <a:noFill/>
                    </a:lnT>
                    <a:lnB>
                      <a:noFill/>
                    </a:lnB>
                  </a:tcPr>
                </a:tc>
                <a:extLst>
                  <a:ext uri="{0D108BD9-81ED-4DB2-BD59-A6C34878D82A}">
                    <a16:rowId xmlns:a16="http://schemas.microsoft.com/office/drawing/2014/main" val="1672886673"/>
                  </a:ext>
                </a:extLst>
              </a:tr>
              <a:tr h="190500">
                <a:tc>
                  <a:txBody>
                    <a:bodyPr/>
                    <a:lstStyle/>
                    <a:p>
                      <a:pPr algn="l" fontAlgn="t"/>
                      <a:r>
                        <a:rPr lang="en-US" sz="1100" b="0" i="0" u="none" strike="noStrike">
                          <a:solidFill>
                            <a:srgbClr val="000000"/>
                          </a:solidFill>
                          <a:effectLst/>
                          <a:latin typeface="Calibri" panose="020F0502020204030204" pitchFamily="34" charset="0"/>
                        </a:rPr>
                        <a:t>Associates degree</a:t>
                      </a:r>
                    </a:p>
                  </a:txBody>
                  <a:tcPr marL="171450"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45,671</a:t>
                      </a:r>
                    </a:p>
                  </a:txBody>
                  <a:tcPr marL="9525" marR="171450"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11.7</a:t>
                      </a:r>
                    </a:p>
                  </a:txBody>
                  <a:tcPr marL="9525" marR="257175" marT="9525" marB="0" anchor="b">
                    <a:lnL>
                      <a:noFill/>
                    </a:lnL>
                    <a:lnR>
                      <a:noFill/>
                    </a:lnR>
                    <a:lnT>
                      <a:noFill/>
                    </a:lnT>
                    <a:lnB>
                      <a:noFill/>
                    </a:lnB>
                    <a:solidFill>
                      <a:srgbClr val="D9D9D9"/>
                    </a:solidFill>
                  </a:tcPr>
                </a:tc>
                <a:extLst>
                  <a:ext uri="{0D108BD9-81ED-4DB2-BD59-A6C34878D82A}">
                    <a16:rowId xmlns:a16="http://schemas.microsoft.com/office/drawing/2014/main" val="2407218592"/>
                  </a:ext>
                </a:extLst>
              </a:tr>
              <a:tr h="190500">
                <a:tc>
                  <a:txBody>
                    <a:bodyPr/>
                    <a:lstStyle/>
                    <a:p>
                      <a:pPr algn="l" fontAlgn="t"/>
                      <a:r>
                        <a:rPr lang="en-US" sz="1100" b="0" i="0" u="none" strike="noStrike">
                          <a:solidFill>
                            <a:srgbClr val="000000"/>
                          </a:solidFill>
                          <a:effectLst/>
                          <a:latin typeface="Calibri" panose="020F0502020204030204" pitchFamily="34" charset="0"/>
                        </a:rPr>
                        <a:t>Bachelors degree</a:t>
                      </a:r>
                    </a:p>
                  </a:txBody>
                  <a:tcPr marL="171450" marR="9525" marT="952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100" b="0" i="0" u="none" strike="noStrike">
                          <a:solidFill>
                            <a:srgbClr val="000000"/>
                          </a:solidFill>
                          <a:effectLst/>
                          <a:latin typeface="Calibri" panose="020F0502020204030204" pitchFamily="34" charset="0"/>
                        </a:rPr>
                        <a:t>71,118</a:t>
                      </a:r>
                    </a:p>
                  </a:txBody>
                  <a:tcPr marL="9525" marR="171450" marT="9525"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18.1</a:t>
                      </a:r>
                    </a:p>
                  </a:txBody>
                  <a:tcPr marL="9525" marR="257175" marT="9525" marB="0" anchor="b">
                    <a:lnL>
                      <a:noFill/>
                    </a:lnL>
                    <a:lnR>
                      <a:noFill/>
                    </a:lnR>
                    <a:lnT>
                      <a:noFill/>
                    </a:lnT>
                    <a:lnB>
                      <a:noFill/>
                    </a:lnB>
                  </a:tcPr>
                </a:tc>
                <a:extLst>
                  <a:ext uri="{0D108BD9-81ED-4DB2-BD59-A6C34878D82A}">
                    <a16:rowId xmlns:a16="http://schemas.microsoft.com/office/drawing/2014/main" val="581201412"/>
                  </a:ext>
                </a:extLst>
              </a:tr>
              <a:tr h="190500">
                <a:tc>
                  <a:txBody>
                    <a:bodyPr/>
                    <a:lstStyle/>
                    <a:p>
                      <a:pPr algn="l" fontAlgn="t"/>
                      <a:r>
                        <a:rPr lang="en-US" sz="1100" b="0" i="0" u="none" strike="noStrike">
                          <a:solidFill>
                            <a:srgbClr val="000000"/>
                          </a:solidFill>
                          <a:effectLst/>
                          <a:latin typeface="Calibri" panose="020F0502020204030204" pitchFamily="34" charset="0"/>
                        </a:rPr>
                        <a:t>Graduate or professional degree</a:t>
                      </a:r>
                    </a:p>
                  </a:txBody>
                  <a:tcPr marL="171450"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100" b="0" i="0" u="none" strike="noStrike">
                          <a:solidFill>
                            <a:srgbClr val="000000"/>
                          </a:solidFill>
                          <a:effectLst/>
                          <a:latin typeface="Calibri" panose="020F0502020204030204" pitchFamily="34" charset="0"/>
                        </a:rPr>
                        <a:t>42,515</a:t>
                      </a:r>
                    </a:p>
                  </a:txBody>
                  <a:tcPr marL="9525" marR="171450" marT="952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10.8</a:t>
                      </a:r>
                    </a:p>
                  </a:txBody>
                  <a:tcPr marL="9525" marR="25717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25133115"/>
                  </a:ext>
                </a:extLst>
              </a:tr>
              <a:tr h="190500">
                <a:tc>
                  <a:txBody>
                    <a:bodyPr/>
                    <a:lstStyle/>
                    <a:p>
                      <a:pPr algn="l" fontAlgn="t"/>
                      <a:r>
                        <a:rPr lang="en-US" sz="1100" b="1" i="0" u="none" strike="noStrike">
                          <a:solidFill>
                            <a:srgbClr val="000000"/>
                          </a:solidFill>
                          <a:effectLst/>
                          <a:latin typeface="Calibri" panose="020F0502020204030204" pitchFamily="34" charset="0"/>
                        </a:rPr>
                        <a:t>Total</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panose="020F0502020204030204" pitchFamily="34" charset="0"/>
                        </a:rPr>
                        <a:t>391,989</a:t>
                      </a:r>
                    </a:p>
                  </a:txBody>
                  <a:tcPr marL="9525" marR="171450"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panose="020F0502020204030204" pitchFamily="34" charset="0"/>
                        </a:rPr>
                        <a:t>100.0</a:t>
                      </a:r>
                    </a:p>
                  </a:txBody>
                  <a:tcPr marL="9525" marR="25717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94553916"/>
                  </a:ext>
                </a:extLst>
              </a:tr>
              <a:tr h="266700">
                <a:tc gridSpan="3">
                  <a:txBody>
                    <a:bodyPr/>
                    <a:lstStyle/>
                    <a:p>
                      <a:pPr algn="l" fontAlgn="b"/>
                      <a:r>
                        <a:rPr lang="en-US" sz="1100" b="0" i="0" u="none" strike="noStrike">
                          <a:solidFill>
                            <a:srgbClr val="000000"/>
                          </a:solidFill>
                          <a:effectLst/>
                          <a:latin typeface="Calibri" panose="020F0502020204030204" pitchFamily="34" charset="0"/>
                        </a:rPr>
                        <a:t>Source: American Community Survey 5-Year Estimates, U.S. Census Bureau.</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9852032"/>
                  </a:ext>
                </a:extLst>
              </a:tr>
              <a:tr h="190500">
                <a:tc gridSpan="2">
                  <a:txBody>
                    <a:bodyPr/>
                    <a:lstStyle/>
                    <a:p>
                      <a:pPr algn="l" fontAlgn="b"/>
                      <a:r>
                        <a:rPr lang="en-US" sz="1100" b="0" i="0" u="none" strike="noStrike">
                          <a:solidFill>
                            <a:srgbClr val="000000"/>
                          </a:solidFill>
                          <a:effectLst/>
                          <a:latin typeface="Calibri" panose="020F0502020204030204" pitchFamily="34" charset="0"/>
                        </a:rPr>
                        <a:t>Prepared by L. Knapp, Research &amp; Planning, WY DWS, 9/20/24.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94571849"/>
                  </a:ext>
                </a:extLst>
              </a:tr>
            </a:tbl>
          </a:graphicData>
        </a:graphic>
      </p:graphicFrame>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Educational Attainment in Wyoming, 2022</a:t>
            </a:r>
            <a:endParaRPr lang="en-US" sz="2000" b="1" dirty="0">
              <a:solidFill>
                <a:srgbClr val="0D2C36"/>
              </a:solidFill>
              <a:latin typeface="Calibri" panose="020F0502020204030204" pitchFamily="34" charset="0"/>
              <a:cs typeface="Calibri" panose="020F0502020204030204" pitchFamily="34" charset="0"/>
            </a:endParaRP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25</a:t>
            </a:fld>
            <a:endParaRPr lang="en-US" dirty="0"/>
          </a:p>
        </p:txBody>
      </p:sp>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2089005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Poverty in Wyoming, 2022</a:t>
            </a:r>
          </a:p>
          <a:p>
            <a:endParaRPr lang="en-US" sz="2000" dirty="0" smtClean="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11.0% age 16+ below 100% poverty level</a:t>
            </a:r>
          </a:p>
          <a:p>
            <a:pPr lvl="1"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Poverty for individual: $13,590</a:t>
            </a:r>
          </a:p>
          <a:p>
            <a:pPr lvl="1"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Poverty for family of 4: $27,750</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14.6% unemployment rate of those in poverty</a:t>
            </a:r>
          </a:p>
          <a:p>
            <a:pPr algn="l">
              <a:buFont typeface="Arial" panose="020B0604020202020204" pitchFamily="34" charset="0"/>
              <a:buChar char="•"/>
            </a:pPr>
            <a:endParaRPr lang="en-US" dirty="0">
              <a:cs typeface="Calibri" panose="020F0502020204030204" pitchFamily="34" charset="0"/>
            </a:endParaRP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14300" indent="0" algn="l"/>
            <a:r>
              <a:rPr lang="en-US" sz="1400" dirty="0" smtClean="0">
                <a:latin typeface="Calibri" panose="020F0502020204030204" pitchFamily="34" charset="0"/>
                <a:cs typeface="Calibri" panose="020F0502020204030204" pitchFamily="34" charset="0"/>
              </a:rPr>
              <a:t>Source: American Community Survey 5-year estimates. </a:t>
            </a:r>
            <a:endParaRPr lang="en-US"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26</a:t>
            </a:fld>
            <a:endParaRPr lang="en-US" dirty="0"/>
          </a:p>
        </p:txBody>
      </p:sp>
      <p:sp>
        <p:nvSpPr>
          <p:cNvPr id="6"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727520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Disability in Wyoming, 2022</a:t>
            </a:r>
          </a:p>
          <a:p>
            <a:endParaRPr lang="en-US" sz="2000" dirty="0" smtClean="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16.6% of those age 16+ had a disability</a:t>
            </a:r>
          </a:p>
          <a:p>
            <a:pPr lvl="1"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76,000 people</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67.5% of those with disability not in the labor force</a:t>
            </a:r>
          </a:p>
          <a:p>
            <a:pPr algn="l">
              <a:buFont typeface="Arial" panose="020B0604020202020204" pitchFamily="34" charset="0"/>
              <a:buChar char="•"/>
            </a:pPr>
            <a:endParaRPr lang="en-US" dirty="0">
              <a:cs typeface="Calibri" panose="020F0502020204030204" pitchFamily="34" charset="0"/>
            </a:endParaRP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14300" indent="0" algn="l"/>
            <a:r>
              <a:rPr lang="en-US" sz="1400" dirty="0" smtClean="0">
                <a:latin typeface="Calibri" panose="020F0502020204030204" pitchFamily="34" charset="0"/>
                <a:cs typeface="Calibri" panose="020F0502020204030204" pitchFamily="34" charset="0"/>
              </a:rPr>
              <a:t>Source: American Community Survey 5-year estimates. </a:t>
            </a:r>
            <a:endParaRPr lang="en-US"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27</a:t>
            </a:fld>
            <a:endParaRPr lang="en-US" dirty="0"/>
          </a:p>
        </p:txBody>
      </p:sp>
      <p:sp>
        <p:nvSpPr>
          <p:cNvPr id="6"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1135634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fontScale="92500" lnSpcReduction="20000"/>
          </a:bodyPr>
          <a:lstStyle/>
          <a:p>
            <a:r>
              <a:rPr lang="en-US" sz="2000" b="1" dirty="0" smtClean="0">
                <a:solidFill>
                  <a:srgbClr val="0D2C36"/>
                </a:solidFill>
                <a:latin typeface="Calibri" panose="020F0502020204030204" pitchFamily="34" charset="0"/>
                <a:cs typeface="Calibri" panose="020F0502020204030204" pitchFamily="34" charset="0"/>
              </a:rPr>
              <a:t>Veterans in Wyoming, 2022</a:t>
            </a:r>
          </a:p>
          <a:p>
            <a:endParaRPr lang="en-US" sz="2000" dirty="0" smtClean="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Nearly 42,000 veterans in Wyoming in 2022</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9 out of 10 were men</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Nearly half were age 65+</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96.7% had at least a high school diploma</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 in 4 had at least a bachelor’s degree</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4.4% unemployment rate</a:t>
            </a:r>
            <a:endParaRPr lang="en-US" dirty="0">
              <a:cs typeface="Calibri" panose="020F0502020204030204" pitchFamily="34" charset="0"/>
            </a:endParaRP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14300" indent="0" algn="l"/>
            <a:r>
              <a:rPr lang="en-US" sz="1400" dirty="0" smtClean="0">
                <a:latin typeface="Calibri" panose="020F0502020204030204" pitchFamily="34" charset="0"/>
                <a:cs typeface="Calibri" panose="020F0502020204030204" pitchFamily="34" charset="0"/>
              </a:rPr>
              <a:t>Source: American Community Survey 5-year estimates. </a:t>
            </a:r>
            <a:endParaRPr lang="en-US"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28</a:t>
            </a:fld>
            <a:endParaRPr lang="en-US" dirty="0"/>
          </a:p>
        </p:txBody>
      </p:sp>
      <p:sp>
        <p:nvSpPr>
          <p:cNvPr id="6"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757853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Non-English Speakers in Wyoming, 2022</a:t>
            </a:r>
          </a:p>
          <a:p>
            <a:endParaRPr lang="en-US" sz="2000" dirty="0" smtClean="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20,216 didn’t speak English or didn’t speak English well (4.4%)</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68.0% spoke Spanish</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55.1% had no high school diploma</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12.1% had a bachelor’s degree or higher</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14300" indent="0" algn="l"/>
            <a:r>
              <a:rPr lang="en-US" sz="1400" dirty="0" smtClean="0">
                <a:latin typeface="Calibri" panose="020F0502020204030204" pitchFamily="34" charset="0"/>
                <a:cs typeface="Calibri" panose="020F0502020204030204" pitchFamily="34" charset="0"/>
              </a:rPr>
              <a:t>Source: American Community Survey 5-year estimates. </a:t>
            </a:r>
            <a:endParaRPr lang="en-US"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29</a:t>
            </a:fld>
            <a:endParaRPr lang="en-US" dirty="0"/>
          </a:p>
        </p:txBody>
      </p:sp>
      <p:sp>
        <p:nvSpPr>
          <p:cNvPr id="6"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483045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i="1" dirty="0" smtClean="0">
                <a:solidFill>
                  <a:srgbClr val="0D2C36"/>
                </a:solidFill>
                <a:latin typeface="Calibri" panose="020F0502020204030204" pitchFamily="34" charset="0"/>
                <a:cs typeface="Calibri" panose="020F0502020204030204" pitchFamily="34" charset="0"/>
              </a:rPr>
              <a:t>2024 Wyoming Workforce Annual Report</a:t>
            </a:r>
          </a:p>
          <a:p>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012" y="1269697"/>
            <a:ext cx="2755237" cy="3610666"/>
          </a:xfrm>
          <a:prstGeom prst="rect">
            <a:avLst/>
          </a:prstGeom>
        </p:spPr>
      </p:pic>
      <p:sp>
        <p:nvSpPr>
          <p:cNvPr id="7"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4070116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76" y="1430555"/>
            <a:ext cx="7533475" cy="403059"/>
          </a:xfrm>
        </p:spPr>
        <p:txBody>
          <a:bodyPr>
            <a:normAutofit fontScale="62500" lnSpcReduction="20000"/>
          </a:bodyPr>
          <a:lstStyle/>
          <a:p>
            <a:r>
              <a:rPr lang="en-US" b="1" smtClean="0">
                <a:latin typeface="Calibri" panose="020F0502020204030204" pitchFamily="34" charset="0"/>
                <a:cs typeface="Calibri" panose="020F0502020204030204" pitchFamily="34" charset="0"/>
              </a:rPr>
              <a:t>Contact Us</a:t>
            </a:r>
          </a:p>
          <a:p>
            <a:endParaRPr lang="en-US" smtClean="0"/>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30</a:t>
            </a:fld>
            <a:endParaRPr lang="en-US" dirty="0"/>
          </a:p>
        </p:txBody>
      </p:sp>
      <p:sp>
        <p:nvSpPr>
          <p:cNvPr id="6" name="TextBox 5"/>
          <p:cNvSpPr txBox="1"/>
          <p:nvPr/>
        </p:nvSpPr>
        <p:spPr>
          <a:xfrm>
            <a:off x="2953412" y="2064774"/>
            <a:ext cx="3144356" cy="954107"/>
          </a:xfrm>
          <a:prstGeom prst="rect">
            <a:avLst/>
          </a:prstGeom>
          <a:noFill/>
        </p:spPr>
        <p:txBody>
          <a:bodyPr wrap="square" numCol="1" rtlCol="0">
            <a:spAutoFit/>
          </a:bodyPr>
          <a:lstStyle/>
          <a:p>
            <a:r>
              <a:rPr lang="en-US" dirty="0" smtClean="0">
                <a:latin typeface="Calibri" panose="020F0502020204030204" pitchFamily="34" charset="0"/>
                <a:cs typeface="Calibri" panose="020F0502020204030204" pitchFamily="34" charset="0"/>
              </a:rPr>
              <a:t>Michael Moore, Research Supervisor</a:t>
            </a:r>
          </a:p>
          <a:p>
            <a:r>
              <a:rPr lang="en-US" dirty="0" smtClean="0">
                <a:latin typeface="Calibri" panose="020F0502020204030204" pitchFamily="34" charset="0"/>
                <a:cs typeface="Calibri" panose="020F0502020204030204" pitchFamily="34" charset="0"/>
              </a:rPr>
              <a:t>(307) 473-3814</a:t>
            </a:r>
          </a:p>
          <a:p>
            <a:r>
              <a:rPr lang="en-US" dirty="0" smtClean="0">
                <a:latin typeface="Calibri" panose="020F0502020204030204" pitchFamily="34" charset="0"/>
                <a:cs typeface="Calibri" panose="020F0502020204030204" pitchFamily="34" charset="0"/>
                <a:hlinkClick r:id="rId3"/>
              </a:rPr>
              <a:t>Michael.Moore@wyo.gov</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https://doe.state.wy.us/LMI</a:t>
            </a:r>
            <a:endParaRPr lang="en-US"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004" y="3105149"/>
            <a:ext cx="1173482" cy="1127762"/>
          </a:xfrm>
          <a:prstGeom prst="rect">
            <a:avLst/>
          </a:prstGeom>
        </p:spPr>
      </p:pic>
      <p:sp>
        <p:nvSpPr>
          <p:cNvPr id="9"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96600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920" y="1382721"/>
            <a:ext cx="1764500" cy="23526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794" y="1384754"/>
            <a:ext cx="1779364" cy="2350634"/>
          </a:xfrm>
          <a:prstGeom prst="rect">
            <a:avLst/>
          </a:prstGeom>
        </p:spPr>
      </p:pic>
      <p:sp>
        <p:nvSpPr>
          <p:cNvPr id="17410" name="Subtitle 2"/>
          <p:cNvSpPr txBox="1">
            <a:spLocks noGrp="1"/>
          </p:cNvSpPr>
          <p:nvPr>
            <p:ph type="subTitle" idx="1"/>
          </p:nvPr>
        </p:nvSpPr>
        <p:spPr>
          <a:xfrm>
            <a:off x="247650" y="781050"/>
            <a:ext cx="8572500" cy="4178300"/>
          </a:xfrm>
        </p:spPr>
        <p:txBody>
          <a:bodyPr/>
          <a:lstStyle/>
          <a:p>
            <a:pPr marL="457200" indent="-342900" eaLnBrk="1" hangingPunct="1">
              <a:spcBef>
                <a:spcPct val="0"/>
              </a:spcBef>
              <a:spcAft>
                <a:spcPct val="0"/>
              </a:spcAft>
              <a:buClr>
                <a:srgbClr val="595959"/>
              </a:buClr>
              <a:buFont typeface="Libre Franklin"/>
              <a:buNone/>
            </a:pPr>
            <a:r>
              <a:rPr lang="en-US" altLang="en-US" sz="2000" b="1" i="1" smtClean="0">
                <a:solidFill>
                  <a:srgbClr val="0D2C36"/>
                </a:solidFill>
                <a:latin typeface="Calibri" panose="020F0502020204030204" pitchFamily="34" charset="0"/>
                <a:ea typeface="Libre Franklin"/>
                <a:cs typeface="Calibri" panose="020F0502020204030204" pitchFamily="34" charset="0"/>
                <a:sym typeface="Libre Franklin"/>
              </a:rPr>
              <a:t>Wyoming Labor Force Trends</a:t>
            </a:r>
          </a:p>
          <a:p>
            <a:pPr marL="457200" indent="-342900" eaLnBrk="1" hangingPunct="1">
              <a:spcBef>
                <a:spcPct val="0"/>
              </a:spcBef>
              <a:spcAft>
                <a:spcPct val="0"/>
              </a:spcAft>
              <a:buClr>
                <a:srgbClr val="595959"/>
              </a:buClr>
              <a:buFont typeface="Libre Franklin"/>
              <a:buNone/>
            </a:pPr>
            <a:endParaRPr lang="en-US" altLang="en-US" sz="2000" smtClean="0">
              <a:solidFill>
                <a:srgbClr val="595959"/>
              </a:solidFill>
              <a:latin typeface="Calibri" panose="020F0502020204030204" pitchFamily="34" charset="0"/>
              <a:ea typeface="Libre Franklin"/>
              <a:cs typeface="Calibri" panose="020F0502020204030204" pitchFamily="34" charset="0"/>
              <a:sym typeface="Libre Franklin"/>
            </a:endParaRPr>
          </a:p>
        </p:txBody>
      </p:sp>
      <p:sp>
        <p:nvSpPr>
          <p:cNvPr id="4" name="Slide Number Placeholder 3"/>
          <p:cNvSpPr>
            <a:spLocks noGrp="1"/>
          </p:cNvSpPr>
          <p:nvPr>
            <p:ph type="sldNum" sz="quarter" idx="4294967295"/>
          </p:nvPr>
        </p:nvSpPr>
        <p:spPr>
          <a:xfrm>
            <a:off x="6457950" y="4756150"/>
            <a:ext cx="2057400" cy="274638"/>
          </a:xfrm>
          <a:noFill/>
        </p:spPr>
        <p:txBody>
          <a:bodyPr spcFirstLastPara="1">
            <a:normAutofit fontScale="70000" lnSpcReduction="20000"/>
          </a:bodyPr>
          <a:lstStyle/>
          <a:p>
            <a:pPr fontAlgn="auto">
              <a:spcBef>
                <a:spcPts val="0"/>
              </a:spcBef>
              <a:spcAft>
                <a:spcPts val="0"/>
              </a:spcAft>
              <a:buFont typeface="Arial"/>
              <a:buNone/>
              <a:defRPr/>
            </a:pPr>
            <a:fld id="{1DCECE90-2000-4293-811B-94A66E8F3FA6}" type="slidenum">
              <a:rPr lang="en-US" kern="0">
                <a:latin typeface="Arial"/>
                <a:ea typeface="Arial"/>
                <a:cs typeface="Arial"/>
                <a:sym typeface="Arial"/>
              </a:rPr>
              <a:pPr fontAlgn="auto">
                <a:spcBef>
                  <a:spcPts val="0"/>
                </a:spcBef>
                <a:spcAft>
                  <a:spcPts val="0"/>
                </a:spcAft>
                <a:buFont typeface="Arial"/>
                <a:buNone/>
                <a:defRPr/>
              </a:pPr>
              <a:t>4</a:t>
            </a:fld>
            <a:endParaRPr lang="en-US" kern="0" dirty="0">
              <a:latin typeface="Arial"/>
              <a:ea typeface="Arial"/>
              <a:cs typeface="Arial"/>
              <a:sym typeface="Arial"/>
            </a:endParaRPr>
          </a:p>
        </p:txBody>
      </p:sp>
      <p:sp>
        <p:nvSpPr>
          <p:cNvPr id="17416" name="TextBox 11"/>
          <p:cNvSpPr txBox="1">
            <a:spLocks noChangeArrowheads="1"/>
          </p:cNvSpPr>
          <p:nvPr/>
        </p:nvSpPr>
        <p:spPr bwMode="auto">
          <a:xfrm>
            <a:off x="3106738" y="4492625"/>
            <a:ext cx="324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000" b="1">
                <a:solidFill>
                  <a:schemeClr val="accent1"/>
                </a:solidFill>
                <a:latin typeface="Calibri" panose="020F0502020204030204" pitchFamily="34" charset="0"/>
              </a:rPr>
              <a:t>https://doe.state.wy.us/LMI</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4941" y="2084944"/>
            <a:ext cx="1775159" cy="2347567"/>
          </a:xfrm>
          <a:prstGeom prst="rect">
            <a:avLst/>
          </a:prstGeom>
        </p:spPr>
      </p:pic>
      <p:sp>
        <p:nvSpPr>
          <p:cNvPr id="14"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2887906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Various Data Sources</a:t>
            </a:r>
          </a:p>
          <a:p>
            <a:endParaRPr lang="en-US" sz="2000" dirty="0" smtClean="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U.S. Census Bureau</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Local Area Unemployment Statistics (LAUS)</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American Community Survey (ACS)</a:t>
            </a:r>
          </a:p>
          <a:p>
            <a:pPr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Wyoming Wage Records</a:t>
            </a:r>
          </a:p>
          <a:p>
            <a:pPr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lvl="1"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Linked to other administrative databases</a:t>
            </a: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5</a:t>
            </a:fld>
            <a:endParaRPr lang="en-US" dirty="0"/>
          </a:p>
        </p:txBody>
      </p:sp>
      <p:sp>
        <p:nvSpPr>
          <p:cNvPr id="6"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4109223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endParaRPr lang="en-US" sz="2000" b="1" dirty="0" smtClean="0">
              <a:solidFill>
                <a:srgbClr val="0D2C36"/>
              </a:solidFill>
              <a:latin typeface="Calibri" panose="020F0502020204030204" pitchFamily="34" charset="0"/>
              <a:cs typeface="Calibri" panose="020F0502020204030204" pitchFamily="34" charset="0"/>
            </a:endParaRPr>
          </a:p>
          <a:p>
            <a:endParaRPr lang="en-US" sz="2000" b="1" dirty="0">
              <a:solidFill>
                <a:srgbClr val="0D2C36"/>
              </a:solidFill>
              <a:latin typeface="Calibri" panose="020F0502020204030204" pitchFamily="34" charset="0"/>
              <a:cs typeface="Calibri" panose="020F0502020204030204" pitchFamily="34" charset="0"/>
            </a:endParaRPr>
          </a:p>
          <a:p>
            <a:endParaRPr lang="en-US" sz="2000" b="1" dirty="0" smtClean="0">
              <a:solidFill>
                <a:srgbClr val="0D2C36"/>
              </a:solidFill>
              <a:latin typeface="Calibri" panose="020F0502020204030204" pitchFamily="34" charset="0"/>
              <a:cs typeface="Calibri" panose="020F0502020204030204" pitchFamily="34" charset="0"/>
            </a:endParaRPr>
          </a:p>
          <a:p>
            <a:endParaRPr lang="en-US" sz="2000" b="1" dirty="0">
              <a:solidFill>
                <a:srgbClr val="0D2C36"/>
              </a:solidFill>
              <a:latin typeface="Calibri" panose="020F0502020204030204" pitchFamily="34" charset="0"/>
              <a:cs typeface="Calibri" panose="020F0502020204030204" pitchFamily="34" charset="0"/>
            </a:endParaRPr>
          </a:p>
          <a:p>
            <a:endParaRPr lang="en-US" sz="2000" b="1" dirty="0" smtClean="0">
              <a:solidFill>
                <a:srgbClr val="0D2C36"/>
              </a:solidFill>
              <a:latin typeface="Calibri" panose="020F0502020204030204" pitchFamily="34" charset="0"/>
              <a:cs typeface="Calibri" panose="020F0502020204030204" pitchFamily="34" charset="0"/>
            </a:endParaRPr>
          </a:p>
          <a:p>
            <a:r>
              <a:rPr lang="en-US" sz="2000" b="1" dirty="0" smtClean="0">
                <a:solidFill>
                  <a:srgbClr val="0D2C36"/>
                </a:solidFill>
                <a:latin typeface="Calibri" panose="020F0502020204030204" pitchFamily="34" charset="0"/>
                <a:cs typeface="Calibri" panose="020F0502020204030204" pitchFamily="34" charset="0"/>
              </a:rPr>
              <a:t>U.S. Census Bureau:</a:t>
            </a:r>
            <a:br>
              <a:rPr lang="en-US" sz="2000" b="1" dirty="0" smtClean="0">
                <a:solidFill>
                  <a:srgbClr val="0D2C36"/>
                </a:solidFill>
                <a:latin typeface="Calibri" panose="020F0502020204030204" pitchFamily="34" charset="0"/>
                <a:cs typeface="Calibri" panose="020F0502020204030204" pitchFamily="34" charset="0"/>
              </a:rPr>
            </a:br>
            <a:r>
              <a:rPr lang="en-US" sz="2000" b="1" dirty="0" smtClean="0">
                <a:solidFill>
                  <a:srgbClr val="0D2C36"/>
                </a:solidFill>
                <a:latin typeface="Calibri" panose="020F0502020204030204" pitchFamily="34" charset="0"/>
                <a:cs typeface="Calibri" panose="020F0502020204030204" pitchFamily="34" charset="0"/>
              </a:rPr>
              <a:t>Population Estimates for Wyoming</a:t>
            </a:r>
            <a:endParaRPr lang="en-US" sz="2000" b="1" dirty="0" smtClean="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6</a:t>
            </a:fld>
            <a:endParaRPr lang="en-US" dirty="0"/>
          </a:p>
        </p:txBody>
      </p:sp>
      <p:sp>
        <p:nvSpPr>
          <p:cNvPr id="6"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660491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Population Estimates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Wyoming 2023 Population: 584,057</a:t>
            </a: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Up 2,428 (0.4%) over the year</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Up 5,298 (0.9%) since 2019</a:t>
            </a:r>
            <a:br>
              <a:rPr lang="en-US" sz="2000" dirty="0" smtClean="0">
                <a:latin typeface="Calibri" panose="020F0502020204030204" pitchFamily="34" charset="0"/>
                <a:cs typeface="Calibri" panose="020F0502020204030204" pitchFamily="34" charset="0"/>
              </a:rPr>
            </a:br>
            <a:endParaRPr lang="en-US" sz="2000" dirty="0" smtClean="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Up 1,935 (0.3%) since 2013</a:t>
            </a:r>
          </a:p>
          <a:p>
            <a:pPr marL="114300" indent="0" algn="l"/>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sz="2000"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7</a:t>
            </a:fld>
            <a:endParaRPr lang="en-US" dirty="0"/>
          </a:p>
        </p:txBody>
      </p:sp>
      <p:sp>
        <p:nvSpPr>
          <p:cNvPr id="8"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740469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631" y="1391755"/>
            <a:ext cx="6672430" cy="2774762"/>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Wyoming Population, 2013-2023</a:t>
            </a:r>
            <a:endParaRPr lang="en-US" sz="2000" b="1" dirty="0">
              <a:solidFill>
                <a:srgbClr val="0D2C36"/>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8</a:t>
            </a:fld>
            <a:endParaRPr lang="en-US" dirty="0"/>
          </a:p>
        </p:txBody>
      </p:sp>
      <p:sp>
        <p:nvSpPr>
          <p:cNvPr id="10"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916685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181" y="1524467"/>
            <a:ext cx="6897638" cy="3160782"/>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Population Estimates by Age, 2023</a:t>
            </a:r>
            <a:endParaRPr lang="en-US" sz="2000" b="1" dirty="0">
              <a:solidFill>
                <a:srgbClr val="0D2C36"/>
              </a:solidFill>
              <a:latin typeface="Calibri" panose="020F0502020204030204" pitchFamily="34" charset="0"/>
              <a:cs typeface="Calibri" panose="020F0502020204030204" pitchFamily="34" charset="0"/>
            </a:endParaRPr>
          </a:p>
          <a:p>
            <a:pPr marL="114300" indent="0" algn="l"/>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9</a:t>
            </a:fld>
            <a:endParaRPr lang="en-US" dirty="0"/>
          </a:p>
        </p:txBody>
      </p:sp>
      <p:sp>
        <p:nvSpPr>
          <p:cNvPr id="8" name="Title 1"/>
          <p:cNvSpPr txBox="1">
            <a:spLocks/>
          </p:cNvSpPr>
          <p:nvPr/>
        </p:nvSpPr>
        <p:spPr>
          <a:xfrm>
            <a:off x="1479884" y="148761"/>
            <a:ext cx="7131264" cy="5293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A22A30"/>
              </a:buClr>
              <a:buSzPts val="5200"/>
              <a:buFont typeface="Libre Franklin Medium"/>
              <a:buNone/>
              <a:defRPr sz="5200" b="0" i="0" u="none" strike="noStrike" cap="none">
                <a:solidFill>
                  <a:srgbClr val="A22A30"/>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solidFill>
                  <a:schemeClr val="bg1"/>
                </a:solidFill>
                <a:latin typeface="Arial Black" panose="020B0A04020102020204" pitchFamily="34" charset="0"/>
              </a:rPr>
              <a:t>Getting to Know Wyoming’s Workforce</a:t>
            </a:r>
          </a:p>
        </p:txBody>
      </p:sp>
    </p:spTree>
    <p:extLst>
      <p:ext uri="{BB962C8B-B14F-4D97-AF65-F5344CB8AC3E}">
        <p14:creationId xmlns:p14="http://schemas.microsoft.com/office/powerpoint/2010/main" val="363985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WS Mode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WS_Template" id="{63736C03-8959-402B-8937-13EEC2418464}" vid="{EE06DDB6-2D06-4438-AD63-DF028B7C42F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9533</TotalTime>
  <Words>3743</Words>
  <Application>Microsoft Office PowerPoint</Application>
  <PresentationFormat>On-screen Show (16:9)</PresentationFormat>
  <Paragraphs>595</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 Black</vt:lpstr>
      <vt:lpstr>Calibri</vt:lpstr>
      <vt:lpstr>Libre Franklin</vt:lpstr>
      <vt:lpstr>Arial</vt:lpstr>
      <vt:lpstr>Libre Franklin Medium</vt:lpstr>
      <vt:lpstr>DWS Modern</vt:lpstr>
      <vt:lpstr>Getting to Know Wyoming’s Workforce</vt:lpstr>
      <vt:lpstr>Getting to Know Wyoming’s Workforce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DWS Modern Slides</dc:title>
  <dc:creator>Michael J. Moore</dc:creator>
  <cp:lastModifiedBy>Michael J. Moore</cp:lastModifiedBy>
  <cp:revision>266</cp:revision>
  <cp:lastPrinted>2024-10-21T17:01:51Z</cp:lastPrinted>
  <dcterms:modified xsi:type="dcterms:W3CDTF">2024-11-04T19:05:47Z</dcterms:modified>
</cp:coreProperties>
</file>