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1"/>
  </p:notesMasterIdLst>
  <p:sldIdLst>
    <p:sldId id="256" r:id="rId2"/>
    <p:sldId id="307" r:id="rId3"/>
    <p:sldId id="367" r:id="rId4"/>
    <p:sldId id="317" r:id="rId5"/>
    <p:sldId id="350" r:id="rId6"/>
    <p:sldId id="320" r:id="rId7"/>
    <p:sldId id="349" r:id="rId8"/>
    <p:sldId id="352" r:id="rId9"/>
    <p:sldId id="353" r:id="rId10"/>
    <p:sldId id="354" r:id="rId11"/>
    <p:sldId id="356" r:id="rId12"/>
    <p:sldId id="357" r:id="rId13"/>
    <p:sldId id="321" r:id="rId14"/>
    <p:sldId id="358" r:id="rId15"/>
    <p:sldId id="322" r:id="rId16"/>
    <p:sldId id="374" r:id="rId17"/>
    <p:sldId id="375" r:id="rId18"/>
    <p:sldId id="376" r:id="rId19"/>
    <p:sldId id="377" r:id="rId20"/>
    <p:sldId id="323" r:id="rId21"/>
    <p:sldId id="324" r:id="rId22"/>
    <p:sldId id="359" r:id="rId23"/>
    <p:sldId id="325" r:id="rId24"/>
    <p:sldId id="342" r:id="rId25"/>
    <p:sldId id="327" r:id="rId26"/>
    <p:sldId id="360" r:id="rId27"/>
    <p:sldId id="361" r:id="rId28"/>
    <p:sldId id="343" r:id="rId29"/>
    <p:sldId id="368" r:id="rId30"/>
    <p:sldId id="369" r:id="rId31"/>
    <p:sldId id="370" r:id="rId32"/>
    <p:sldId id="328" r:id="rId33"/>
    <p:sldId id="362" r:id="rId34"/>
    <p:sldId id="329" r:id="rId35"/>
    <p:sldId id="363" r:id="rId36"/>
    <p:sldId id="347" r:id="rId37"/>
    <p:sldId id="378" r:id="rId38"/>
    <p:sldId id="364" r:id="rId39"/>
    <p:sldId id="331" r:id="rId40"/>
    <p:sldId id="365" r:id="rId41"/>
    <p:sldId id="371" r:id="rId42"/>
    <p:sldId id="332" r:id="rId43"/>
    <p:sldId id="334" r:id="rId44"/>
    <p:sldId id="372" r:id="rId45"/>
    <p:sldId id="339" r:id="rId46"/>
    <p:sldId id="366" r:id="rId47"/>
    <p:sldId id="336" r:id="rId48"/>
    <p:sldId id="373" r:id="rId49"/>
    <p:sldId id="337" r:id="rId50"/>
  </p:sldIdLst>
  <p:sldSz cx="9144000" cy="5143500" type="screen16x9"/>
  <p:notesSz cx="7315200" cy="9601200"/>
  <p:embeddedFontLst>
    <p:embeddedFont>
      <p:font typeface="Calibri" panose="020F0502020204030204" pitchFamily="34" charset="0"/>
      <p:regular r:id="rId52"/>
      <p:bold r:id="rId53"/>
      <p:italic r:id="rId54"/>
      <p:boldItalic r:id="rId55"/>
    </p:embeddedFont>
    <p:embeddedFont>
      <p:font typeface="Libre Franklin Medium"/>
      <p:regular r:id="rId56"/>
      <p:bold r:id="rId57"/>
      <p:italic r:id="rId58"/>
      <p:boldItalic r:id="rId59"/>
    </p:embeddedFont>
    <p:embeddedFont>
      <p:font typeface="Libre Franklin"/>
      <p:regular r:id="rId60"/>
      <p:bold r:id="rId61"/>
      <p:italic r:id="rId62"/>
      <p:boldItalic r:id="rId63"/>
    </p:embeddedFont>
    <p:embeddedFont>
      <p:font typeface="Arial Black" panose="020B0A04020102020204" pitchFamily="34" charset="0"/>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C36"/>
    <a:srgbClr val="520A06"/>
    <a:srgbClr val="DBD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6" autoAdjust="0"/>
  </p:normalViewPr>
  <p:slideViewPr>
    <p:cSldViewPr snapToGrid="0">
      <p:cViewPr varScale="1">
        <p:scale>
          <a:sx n="145" d="100"/>
          <a:sy n="145" d="100"/>
        </p:scale>
        <p:origin x="62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1"/>
            <a:ext cx="5852160" cy="4320540"/>
          </a:xfrm>
          <a:prstGeom prst="rect">
            <a:avLst/>
          </a:prstGeom>
          <a:noFill/>
          <a:ln>
            <a:noFill/>
          </a:ln>
        </p:spPr>
        <p:txBody>
          <a:bodyPr spcFirstLastPara="1" wrap="square" lIns="95684" tIns="95684" rIns="95684" bIns="9568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31520" y="4560571"/>
            <a:ext cx="5852160" cy="4320540"/>
          </a:xfrm>
          <a:prstGeom prst="rect">
            <a:avLst/>
          </a:prstGeom>
        </p:spPr>
        <p:txBody>
          <a:bodyPr spcFirstLastPara="1" wrap="square" lIns="95684" tIns="95684" rIns="95684" bIns="95684" anchor="t" anchorCtr="0">
            <a:noAutofit/>
          </a:bodyPr>
          <a:lstStyle/>
          <a:p>
            <a:pPr marL="0" indent="0">
              <a:buNone/>
            </a:pPr>
            <a:r>
              <a:rPr lang="en-US" dirty="0" smtClean="0"/>
              <a:t>Good</a:t>
            </a:r>
            <a:r>
              <a:rPr lang="en-US" baseline="0" dirty="0" smtClean="0"/>
              <a:t> afternoon, my name is Michael Moore and I am the research supervisor for R&amp;P. </a:t>
            </a:r>
          </a:p>
          <a:p>
            <a:pPr marL="0" indent="0">
              <a:buNone/>
            </a:pPr>
            <a:endParaRPr lang="en-US" baseline="0" dirty="0" smtClean="0"/>
          </a:p>
          <a:p>
            <a:pPr marL="0" indent="0">
              <a:buNone/>
            </a:pPr>
            <a:r>
              <a:rPr lang="en-US" baseline="0" dirty="0" smtClean="0"/>
              <a:t>Thank you for giving me the time today to talk to you a little bit about R&amp;P’s 2025 Wyoming Workforce Annual Report. </a:t>
            </a:r>
          </a:p>
          <a:p>
            <a:pPr marL="0" indent="0">
              <a:buNone/>
            </a:pPr>
            <a:endParaRPr lang="en-US" baseline="0" dirty="0" smtClean="0"/>
          </a:p>
          <a:p>
            <a:pPr marL="0" indent="0">
              <a:buNone/>
            </a:pPr>
            <a:r>
              <a:rPr lang="en-US" baseline="0" dirty="0" smtClean="0"/>
              <a:t>This report is an excellent resource and something to go back to if you need to quickly find answers to labor market information questions that may arise.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employment in Wyoming’s construction sector from 2014Q1 to 2024Q4. </a:t>
            </a:r>
          </a:p>
          <a:p>
            <a:endParaRPr lang="en-US" baseline="0" dirty="0" smtClean="0"/>
          </a:p>
          <a:p>
            <a:r>
              <a:rPr lang="en-US" baseline="0" dirty="0" smtClean="0"/>
              <a:t>Once again the thin green line is average monthly employment, while the blue line is a four-quarter moving average. </a:t>
            </a:r>
          </a:p>
          <a:p>
            <a:endParaRPr lang="en-US" baseline="0" dirty="0" smtClean="0"/>
          </a:p>
          <a:p>
            <a:r>
              <a:rPr lang="en-US" baseline="0" dirty="0" smtClean="0"/>
              <a:t>You can see the consistent growth in construction employment since the end of the pandemic, particularly in 2023 and 2024. </a:t>
            </a:r>
          </a:p>
          <a:p>
            <a:endParaRPr lang="en-US" baseline="0" dirty="0" smtClean="0"/>
          </a:p>
          <a:p>
            <a:r>
              <a:rPr lang="en-US" baseline="0" dirty="0" smtClean="0"/>
              <a:t>In the last several quarters, construction has driven Wyoming job growth. </a:t>
            </a:r>
          </a:p>
        </p:txBody>
      </p:sp>
    </p:spTree>
    <p:extLst>
      <p:ext uri="{BB962C8B-B14F-4D97-AF65-F5344CB8AC3E}">
        <p14:creationId xmlns:p14="http://schemas.microsoft.com/office/powerpoint/2010/main" val="195127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industry that has seen substantial job growth is professional &amp; business services. </a:t>
            </a:r>
          </a:p>
          <a:p>
            <a:endParaRPr lang="en-US" baseline="0" dirty="0" smtClean="0"/>
          </a:p>
          <a:p>
            <a:r>
              <a:rPr lang="en-US" baseline="0" dirty="0" smtClean="0"/>
              <a:t>You can see here just how much employment in this industry increased since the pandemic. </a:t>
            </a:r>
          </a:p>
          <a:p>
            <a:endParaRPr lang="en-US" baseline="0" dirty="0" smtClean="0"/>
          </a:p>
          <a:p>
            <a:r>
              <a:rPr lang="en-US" baseline="0" dirty="0" smtClean="0"/>
              <a:t>These are the largest employment numbers we have ever seen in this sector. </a:t>
            </a:r>
          </a:p>
        </p:txBody>
      </p:sp>
    </p:spTree>
    <p:extLst>
      <p:ext uri="{BB962C8B-B14F-4D97-AF65-F5344CB8AC3E}">
        <p14:creationId xmlns:p14="http://schemas.microsoft.com/office/powerpoint/2010/main" val="24453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exactly is professional &amp; business services? While some industry titles are self-explanatory, like mining, construction, or health care, this one is a little different. </a:t>
            </a:r>
          </a:p>
          <a:p>
            <a:endParaRPr lang="en-US" baseline="0" dirty="0" smtClean="0"/>
          </a:p>
          <a:p>
            <a:r>
              <a:rPr lang="en-US" baseline="0" dirty="0" smtClean="0"/>
              <a:t>Professional &amp; business services is a </a:t>
            </a:r>
            <a:r>
              <a:rPr lang="en-US" baseline="0" dirty="0" err="1" smtClean="0"/>
              <a:t>supersector</a:t>
            </a:r>
            <a:r>
              <a:rPr lang="en-US" baseline="0" dirty="0" smtClean="0"/>
              <a:t> made up of three sectors:</a:t>
            </a:r>
          </a:p>
          <a:p>
            <a:endParaRPr lang="en-US" baseline="0" dirty="0" smtClean="0"/>
          </a:p>
          <a:p>
            <a:r>
              <a:rPr lang="en-US" baseline="0" dirty="0" smtClean="0"/>
              <a:t>Professional &amp; technical services</a:t>
            </a:r>
          </a:p>
          <a:p>
            <a:endParaRPr lang="en-US" baseline="0" dirty="0" smtClean="0"/>
          </a:p>
          <a:p>
            <a:r>
              <a:rPr lang="en-US" baseline="0" dirty="0" smtClean="0"/>
              <a:t>Management of companies &amp; enterprises</a:t>
            </a:r>
          </a:p>
          <a:p>
            <a:endParaRPr lang="en-US" baseline="0" dirty="0" smtClean="0"/>
          </a:p>
          <a:p>
            <a:r>
              <a:rPr lang="en-US" baseline="0" dirty="0" smtClean="0"/>
              <a:t>Administrative &amp; waste services</a:t>
            </a:r>
          </a:p>
          <a:p>
            <a:endParaRPr lang="en-US" baseline="0" dirty="0" smtClean="0"/>
          </a:p>
          <a:p>
            <a:r>
              <a:rPr lang="en-US" baseline="0" dirty="0" smtClean="0"/>
              <a:t>So what does all that mean? This industry </a:t>
            </a:r>
            <a:r>
              <a:rPr lang="en-US" baseline="0" dirty="0" err="1" smtClean="0"/>
              <a:t>supersector</a:t>
            </a:r>
            <a:r>
              <a:rPr lang="en-US" baseline="0" dirty="0" smtClean="0"/>
              <a:t> includes businesses involved in things like temporary employment staffing, computer systems designs, legal services, architectural &amp; engineering services, and a whole lot more. </a:t>
            </a:r>
          </a:p>
          <a:p>
            <a:endParaRPr lang="en-US" baseline="0" dirty="0" smtClean="0"/>
          </a:p>
        </p:txBody>
      </p:sp>
    </p:spTree>
    <p:extLst>
      <p:ext uri="{BB962C8B-B14F-4D97-AF65-F5344CB8AC3E}">
        <p14:creationId xmlns:p14="http://schemas.microsoft.com/office/powerpoint/2010/main" val="311864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QCEW provides us with employment and wage data by county. </a:t>
            </a:r>
          </a:p>
          <a:p>
            <a:endParaRPr lang="en-US" baseline="0" dirty="0" smtClean="0"/>
          </a:p>
          <a:p>
            <a:r>
              <a:rPr lang="en-US" baseline="0" dirty="0" smtClean="0"/>
              <a:t>The counties with the greatest job gains from 2023 to 2024 were:</a:t>
            </a:r>
          </a:p>
          <a:p>
            <a:endParaRPr lang="en-US" baseline="0" dirty="0" smtClean="0"/>
          </a:p>
          <a:p>
            <a:r>
              <a:rPr lang="en-US" baseline="0" dirty="0" smtClean="0"/>
              <a:t>Laramie County, with 718 (1.5%)</a:t>
            </a:r>
          </a:p>
          <a:p>
            <a:endParaRPr lang="en-US" baseline="0" dirty="0" smtClean="0"/>
          </a:p>
          <a:p>
            <a:r>
              <a:rPr lang="en-US" baseline="0" dirty="0" smtClean="0"/>
              <a:t>Natrona, with 555 (1.4%)</a:t>
            </a:r>
          </a:p>
          <a:p>
            <a:endParaRPr lang="en-US" baseline="0" dirty="0" smtClean="0"/>
          </a:p>
          <a:p>
            <a:r>
              <a:rPr lang="en-US" baseline="0" dirty="0" smtClean="0"/>
              <a:t>Teton, with 377 (1.6%)</a:t>
            </a:r>
          </a:p>
          <a:p>
            <a:endParaRPr lang="en-US" baseline="0" dirty="0" smtClean="0"/>
          </a:p>
          <a:p>
            <a:r>
              <a:rPr lang="en-US" baseline="0" dirty="0" smtClean="0"/>
              <a:t>Albany, with 355 (2.1%)</a:t>
            </a:r>
          </a:p>
          <a:p>
            <a:endParaRPr lang="en-US" baseline="0" dirty="0" smtClean="0"/>
          </a:p>
          <a:p>
            <a:r>
              <a:rPr lang="en-US" baseline="0" dirty="0" smtClean="0"/>
              <a:t>And Sheridan, with 292 (2.1%)</a:t>
            </a:r>
          </a:p>
        </p:txBody>
      </p:sp>
    </p:spTree>
    <p:extLst>
      <p:ext uri="{BB962C8B-B14F-4D97-AF65-F5344CB8AC3E}">
        <p14:creationId xmlns:p14="http://schemas.microsoft.com/office/powerpoint/2010/main" val="2670898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QCEW allows us to compare job growth in Wyoming and surrounding states. </a:t>
            </a:r>
          </a:p>
          <a:p>
            <a:endParaRPr lang="en-US" baseline="0" dirty="0" smtClean="0"/>
          </a:p>
          <a:p>
            <a:r>
              <a:rPr lang="en-US" baseline="0" dirty="0" smtClean="0"/>
              <a:t>As I mentioned, Wyoming’s average monthly employment increased by 1.1% from 2023 to 2024. </a:t>
            </a:r>
          </a:p>
          <a:p>
            <a:endParaRPr lang="en-US" baseline="0" dirty="0" smtClean="0"/>
          </a:p>
          <a:p>
            <a:r>
              <a:rPr lang="en-US" baseline="0" dirty="0" smtClean="0"/>
              <a:t>That really wasn’t a whole lot different from most of our surrounding states. </a:t>
            </a:r>
          </a:p>
          <a:p>
            <a:endParaRPr lang="en-US" baseline="0" dirty="0" smtClean="0"/>
          </a:p>
          <a:p>
            <a:r>
              <a:rPr lang="en-US" baseline="0" dirty="0" smtClean="0"/>
              <a:t>Idaho had a the greatest increase in employment at 1.8%, while Colorado had the smallest at 0.5%. </a:t>
            </a:r>
          </a:p>
        </p:txBody>
      </p:sp>
    </p:spTree>
    <p:extLst>
      <p:ext uri="{BB962C8B-B14F-4D97-AF65-F5344CB8AC3E}">
        <p14:creationId xmlns:p14="http://schemas.microsoft.com/office/powerpoint/2010/main" val="205578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move on to Chapter 3, which looks at population estimates from the U.S. Census Bureau</a:t>
            </a:r>
          </a:p>
          <a:p>
            <a:endParaRPr lang="en-US" baseline="0" dirty="0" smtClean="0"/>
          </a:p>
          <a:p>
            <a:r>
              <a:rPr lang="en-US" baseline="0" dirty="0" smtClean="0"/>
              <a:t>Wyoming’s population in 2024 was 587,618</a:t>
            </a:r>
          </a:p>
        </p:txBody>
      </p:sp>
    </p:spTree>
    <p:extLst>
      <p:ext uri="{BB962C8B-B14F-4D97-AF65-F5344CB8AC3E}">
        <p14:creationId xmlns:p14="http://schemas.microsoft.com/office/powerpoint/2010/main" val="217041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headEnd/>
            <a:tailEnd/>
          </a:ln>
        </p:spPr>
      </p:sp>
      <p:sp>
        <p:nvSpPr>
          <p:cNvPr id="54275" name="Notes Placeholder 2"/>
          <p:cNvSpPr txBox="1">
            <a:spLocks noGrp="1"/>
          </p:cNvSpPr>
          <p:nvPr>
            <p:ph type="body" idx="1"/>
          </p:nvPr>
        </p:nvSpPr>
        <p:spPr>
          <a:ln/>
        </p:spPr>
        <p:txBody>
          <a:bodyPr/>
          <a:lstStyle/>
          <a:p>
            <a:r>
              <a:rPr lang="en-US" sz="1200" dirty="0"/>
              <a:t>You can see in this graph how Wyoming’s population has increased since the pandemic. </a:t>
            </a:r>
          </a:p>
          <a:p>
            <a:endParaRPr lang="en-US" sz="1200" dirty="0"/>
          </a:p>
          <a:p>
            <a:r>
              <a:rPr lang="en-US" sz="1200" dirty="0"/>
              <a:t>Again, these shaded areas represent those economic downturns I was talking about earlier. </a:t>
            </a:r>
          </a:p>
        </p:txBody>
      </p:sp>
    </p:spTree>
    <p:extLst>
      <p:ext uri="{BB962C8B-B14F-4D97-AF65-F5344CB8AC3E}">
        <p14:creationId xmlns:p14="http://schemas.microsoft.com/office/powerpoint/2010/main" val="2993915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headEnd/>
            <a:tailEnd/>
          </a:ln>
        </p:spPr>
      </p:sp>
      <p:sp>
        <p:nvSpPr>
          <p:cNvPr id="54275" name="Notes Placeholder 2"/>
          <p:cNvSpPr txBox="1">
            <a:spLocks noGrp="1"/>
          </p:cNvSpPr>
          <p:nvPr>
            <p:ph type="body" idx="1"/>
          </p:nvPr>
        </p:nvSpPr>
        <p:spPr>
          <a:ln/>
        </p:spPr>
        <p:txBody>
          <a:bodyPr/>
          <a:lstStyle/>
          <a:p>
            <a:r>
              <a:rPr lang="en-US" sz="1200" dirty="0"/>
              <a:t>The population was up about 1,900 people (0.4%) compared to 2023</a:t>
            </a:r>
          </a:p>
          <a:p>
            <a:pPr marL="165291" indent="0">
              <a:buNone/>
            </a:pPr>
            <a:endParaRPr lang="en-US" sz="1200" dirty="0"/>
          </a:p>
        </p:txBody>
      </p:sp>
    </p:spTree>
    <p:extLst>
      <p:ext uri="{BB962C8B-B14F-4D97-AF65-F5344CB8AC3E}">
        <p14:creationId xmlns:p14="http://schemas.microsoft.com/office/powerpoint/2010/main" val="225861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headEnd/>
            <a:tailEnd/>
          </a:ln>
        </p:spPr>
      </p:sp>
      <p:sp>
        <p:nvSpPr>
          <p:cNvPr id="54275" name="Notes Placeholder 2"/>
          <p:cNvSpPr txBox="1">
            <a:spLocks noGrp="1"/>
          </p:cNvSpPr>
          <p:nvPr>
            <p:ph type="body" idx="1"/>
          </p:nvPr>
        </p:nvSpPr>
        <p:spPr>
          <a:ln/>
        </p:spPr>
        <p:txBody>
          <a:bodyPr/>
          <a:lstStyle/>
          <a:p>
            <a:r>
              <a:rPr lang="en-US" sz="1200" dirty="0"/>
              <a:t>Population was up about 1.5% or almost 9,000 compared to pre-pandemic level of 2019, which was 578,759</a:t>
            </a:r>
          </a:p>
        </p:txBody>
      </p:sp>
    </p:spTree>
    <p:extLst>
      <p:ext uri="{BB962C8B-B14F-4D97-AF65-F5344CB8AC3E}">
        <p14:creationId xmlns:p14="http://schemas.microsoft.com/office/powerpoint/2010/main" val="227002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headEnd/>
            <a:tailEnd/>
          </a:ln>
        </p:spPr>
      </p:sp>
      <p:sp>
        <p:nvSpPr>
          <p:cNvPr id="54275" name="Notes Placeholder 2"/>
          <p:cNvSpPr txBox="1">
            <a:spLocks noGrp="1"/>
          </p:cNvSpPr>
          <p:nvPr>
            <p:ph type="body" idx="1"/>
          </p:nvPr>
        </p:nvSpPr>
        <p:spPr>
          <a:ln/>
        </p:spPr>
        <p:txBody>
          <a:bodyPr/>
          <a:lstStyle/>
          <a:p>
            <a:r>
              <a:rPr lang="en-US" sz="1200" dirty="0"/>
              <a:t>And finally, from 2014 to 2024, Wyoming’s population increased by 5,087 people, or 0.9%</a:t>
            </a:r>
          </a:p>
        </p:txBody>
      </p:sp>
    </p:spTree>
    <p:extLst>
      <p:ext uri="{BB962C8B-B14F-4D97-AF65-F5344CB8AC3E}">
        <p14:creationId xmlns:p14="http://schemas.microsoft.com/office/powerpoint/2010/main" val="253776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little bit about Research &amp; Planning to get us started. </a:t>
            </a:r>
          </a:p>
          <a:p>
            <a:endParaRPr lang="en-US" dirty="0" smtClean="0"/>
          </a:p>
          <a:p>
            <a:r>
              <a:rPr lang="en-US" dirty="0" smtClean="0"/>
              <a:t>R&amp;P is an exclusively statistical entity within DWS. </a:t>
            </a:r>
          </a:p>
          <a:p>
            <a:endParaRPr lang="en-US" dirty="0" smtClean="0"/>
          </a:p>
          <a:p>
            <a:r>
              <a:rPr lang="en-US" dirty="0" smtClean="0"/>
              <a:t>We collect, analyze</a:t>
            </a:r>
            <a:r>
              <a:rPr lang="en-US" baseline="0" dirty="0" smtClean="0"/>
              <a:t> and publish timely labor market information (LMI) data. </a:t>
            </a:r>
          </a:p>
          <a:p>
            <a:endParaRPr lang="en-US" baseline="0" dirty="0" smtClean="0"/>
          </a:p>
          <a:p>
            <a:r>
              <a:rPr lang="en-US" baseline="0" dirty="0" smtClean="0"/>
              <a:t>We provide this information to the public, legislators, educators, training providers, the media, and more. </a:t>
            </a:r>
            <a:endParaRPr lang="en-US" dirty="0"/>
          </a:p>
        </p:txBody>
      </p:sp>
    </p:spTree>
    <p:extLst>
      <p:ext uri="{BB962C8B-B14F-4D97-AF65-F5344CB8AC3E}">
        <p14:creationId xmlns:p14="http://schemas.microsoft.com/office/powerpoint/2010/main" val="122896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from Chapter 3 shows population change from 2019 to 2024</a:t>
            </a:r>
          </a:p>
          <a:p>
            <a:endParaRPr lang="en-US" baseline="0" dirty="0" smtClean="0"/>
          </a:p>
          <a:p>
            <a:r>
              <a:rPr lang="en-US" baseline="0" dirty="0" smtClean="0"/>
              <a:t>The blue counties saw increases in population, while the red counties saw population decreases. </a:t>
            </a:r>
          </a:p>
          <a:p>
            <a:endParaRPr lang="en-US" baseline="0" dirty="0" smtClean="0"/>
          </a:p>
          <a:p>
            <a:r>
              <a:rPr lang="en-US" baseline="0" dirty="0" smtClean="0"/>
              <a:t>There were 14 counties with population decreases, with the greatest percentages seen in Sublette with -11.7% and Carbon with -10.2%. </a:t>
            </a:r>
          </a:p>
          <a:p>
            <a:endParaRPr lang="en-US" baseline="0" dirty="0" smtClean="0"/>
          </a:p>
          <a:p>
            <a:r>
              <a:rPr lang="en-US" baseline="0" dirty="0" smtClean="0"/>
              <a:t>The greatest percentage increases were seen in Lincoln with 13.1% and Sheridan with 10.5%. </a:t>
            </a:r>
          </a:p>
        </p:txBody>
      </p:sp>
    </p:spTree>
    <p:extLst>
      <p:ext uri="{BB962C8B-B14F-4D97-AF65-F5344CB8AC3E}">
        <p14:creationId xmlns:p14="http://schemas.microsoft.com/office/powerpoint/2010/main" val="275986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4 focuses on data from the Local Area Unemployment Statistics program, or LAUS. LAUS data include the labor force, number of employed, number of unemployed, and the unemployment rate</a:t>
            </a:r>
          </a:p>
          <a:p>
            <a:endParaRPr lang="en-US" baseline="0" dirty="0" smtClean="0"/>
          </a:p>
          <a:p>
            <a:r>
              <a:rPr lang="en-US" baseline="0" dirty="0" smtClean="0"/>
              <a:t>We can see here that the total labor force increased from 296,385 in 2023 to 296,715 in 2024. </a:t>
            </a:r>
          </a:p>
          <a:p>
            <a:endParaRPr lang="en-US" baseline="0" dirty="0" smtClean="0"/>
          </a:p>
          <a:p>
            <a:r>
              <a:rPr lang="en-US" baseline="0" dirty="0" smtClean="0"/>
              <a:t>Since 2021 we’ve seen pretty consistent increases in the workforce and the number of individuals employed. </a:t>
            </a:r>
          </a:p>
          <a:p>
            <a:endParaRPr lang="en-US" baseline="0" dirty="0" smtClean="0"/>
          </a:p>
          <a:p>
            <a:r>
              <a:rPr lang="en-US" baseline="0" dirty="0" smtClean="0"/>
              <a:t>The number of unemployed was 8,639 in 2023, the lowest amount since 2007. The number of unemployed went up to 9,598 in 2024, which was still lower than at any point in the last 10 years. </a:t>
            </a:r>
          </a:p>
          <a:p>
            <a:endParaRPr lang="en-US" baseline="0" dirty="0" smtClean="0"/>
          </a:p>
          <a:p>
            <a:r>
              <a:rPr lang="en-US" baseline="0" dirty="0" smtClean="0"/>
              <a:t>The unemployment rate increased from 2.9% to 3.2%. </a:t>
            </a:r>
          </a:p>
          <a:p>
            <a:endParaRPr lang="en-US" baseline="0" dirty="0" smtClean="0"/>
          </a:p>
          <a:p>
            <a:r>
              <a:rPr lang="en-US" baseline="0" dirty="0" smtClean="0"/>
              <a:t>So to sum this up, we’ve seen recent increases in the labor force and the number of employed individuals, which are both higher than pre-pandemic levels from 2018 and 2019. </a:t>
            </a:r>
          </a:p>
          <a:p>
            <a:endParaRPr lang="en-US" baseline="0" dirty="0" smtClean="0"/>
          </a:p>
          <a:p>
            <a:r>
              <a:rPr lang="en-US" baseline="0" dirty="0" smtClean="0"/>
              <a:t>In case you’re wondering, Wyoming’s most recent seasonally adjusted unemployment rate was 3.3% for June 2025. </a:t>
            </a:r>
          </a:p>
        </p:txBody>
      </p:sp>
    </p:spTree>
    <p:extLst>
      <p:ext uri="{BB962C8B-B14F-4D97-AF65-F5344CB8AC3E}">
        <p14:creationId xmlns:p14="http://schemas.microsoft.com/office/powerpoint/2010/main" val="2600661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from Chapter 4 provides a visualization of the data I just talked about. </a:t>
            </a:r>
          </a:p>
          <a:p>
            <a:endParaRPr lang="en-US" baseline="0" dirty="0" smtClean="0"/>
          </a:p>
          <a:p>
            <a:r>
              <a:rPr lang="en-US" baseline="0" dirty="0" smtClean="0"/>
              <a:t>The black line represents the labor force, and you can see how it has increased since 2021. </a:t>
            </a:r>
          </a:p>
          <a:p>
            <a:endParaRPr lang="en-US" baseline="0" dirty="0" smtClean="0"/>
          </a:p>
          <a:p>
            <a:r>
              <a:rPr lang="en-US" baseline="0" dirty="0" smtClean="0"/>
              <a:t>The yellow bars represent the unemployment rate, and you can see the slight increase from 2023 to 2024. </a:t>
            </a:r>
          </a:p>
          <a:p>
            <a:endParaRPr lang="en-US" baseline="0" dirty="0" smtClean="0"/>
          </a:p>
          <a:p>
            <a:r>
              <a:rPr lang="en-US" baseline="0" dirty="0" smtClean="0"/>
              <a:t>You can see that in 2020 during the pandemic, we had an unemployment rate of almost 6%. </a:t>
            </a:r>
          </a:p>
        </p:txBody>
      </p:sp>
    </p:spTree>
    <p:extLst>
      <p:ext uri="{BB962C8B-B14F-4D97-AF65-F5344CB8AC3E}">
        <p14:creationId xmlns:p14="http://schemas.microsoft.com/office/powerpoint/2010/main" val="76845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5 looks at annual Unemployment Insurance claims data, such as the number of UI benefit recipients and the total amount of benefits paid</a:t>
            </a:r>
          </a:p>
          <a:p>
            <a:endParaRPr lang="en-US" baseline="0" dirty="0" smtClean="0"/>
          </a:p>
          <a:p>
            <a:r>
              <a:rPr lang="en-US" baseline="0" dirty="0" smtClean="0"/>
              <a:t>In 2024 Wyoming had 10,972 UI benefit recipients. That was up over the year by 512, or 5.9%. </a:t>
            </a:r>
          </a:p>
          <a:p>
            <a:endParaRPr lang="en-US" baseline="0" dirty="0" smtClean="0"/>
          </a:p>
          <a:p>
            <a:r>
              <a:rPr lang="en-US" baseline="0" dirty="0" smtClean="0"/>
              <a:t>The average exhaustion rate was 18.1%, up slightly compared to 17.2% in 2023. </a:t>
            </a:r>
          </a:p>
          <a:p>
            <a:endParaRPr lang="en-US" baseline="0" dirty="0" smtClean="0"/>
          </a:p>
          <a:p>
            <a:r>
              <a:rPr lang="en-US" baseline="0" dirty="0" smtClean="0"/>
              <a:t>The average number of weeks claimed in 2024 was 10.3, unchanged from the prior year. </a:t>
            </a:r>
          </a:p>
          <a:p>
            <a:endParaRPr lang="en-US" baseline="0" dirty="0" smtClean="0"/>
          </a:p>
          <a:p>
            <a:r>
              <a:rPr lang="en-US" baseline="0" dirty="0" smtClean="0"/>
              <a:t>Finally, Wyoming UI paid out $51.7 million in benefit expenses in 2024, up by $6.5 million, or 14.4%. </a:t>
            </a:r>
          </a:p>
          <a:p>
            <a:endParaRPr lang="en-US" baseline="0" dirty="0" smtClean="0"/>
          </a:p>
          <a:p>
            <a:endParaRPr lang="en-US" baseline="0" dirty="0" smtClean="0"/>
          </a:p>
        </p:txBody>
      </p:sp>
    </p:spTree>
    <p:extLst>
      <p:ext uri="{BB962C8B-B14F-4D97-AF65-F5344CB8AC3E}">
        <p14:creationId xmlns:p14="http://schemas.microsoft.com/office/powerpoint/2010/main" val="4155715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total number of UI benefit recipients in Wyoming for each year from 1997 to 2024. </a:t>
            </a:r>
          </a:p>
          <a:p>
            <a:endParaRPr lang="en-US" baseline="0" dirty="0" smtClean="0"/>
          </a:p>
          <a:p>
            <a:r>
              <a:rPr lang="en-US" baseline="0" dirty="0" smtClean="0"/>
              <a:t>Once again, the shaded boxes show economic downturns. This one goes back a bit further, so you can also see the 2009-10 downturn, which occurred during the national Great Recession. </a:t>
            </a:r>
          </a:p>
          <a:p>
            <a:endParaRPr lang="en-US" baseline="0" dirty="0" smtClean="0"/>
          </a:p>
          <a:p>
            <a:r>
              <a:rPr lang="en-US" baseline="0" dirty="0" smtClean="0"/>
              <a:t>You can see how the number of UI benefit recipients spiked during each economic downturn as jobs were lost. </a:t>
            </a:r>
          </a:p>
          <a:p>
            <a:endParaRPr lang="en-US" baseline="0" dirty="0" smtClean="0"/>
          </a:p>
          <a:p>
            <a:r>
              <a:rPr lang="en-US" baseline="0" dirty="0" smtClean="0"/>
              <a:t>In 2020, Wyoming had 43,630 individuals receiving UI benefits, which marked the largest number of UI benefit recipients dating back to at least 1997.</a:t>
            </a:r>
          </a:p>
          <a:p>
            <a:endParaRPr lang="en-US" baseline="0" dirty="0" smtClean="0"/>
          </a:p>
          <a:p>
            <a:r>
              <a:rPr lang="en-US" baseline="0" dirty="0" smtClean="0"/>
              <a:t>You can see that from 2022 to 2024, Wyoming had historically low numbers of UI benefit recipients. </a:t>
            </a:r>
          </a:p>
          <a:p>
            <a:endParaRPr lang="en-US" baseline="0" dirty="0" smtClean="0"/>
          </a:p>
          <a:p>
            <a:endParaRPr lang="en-US" baseline="0" dirty="0" smtClean="0"/>
          </a:p>
        </p:txBody>
      </p:sp>
    </p:spTree>
    <p:extLst>
      <p:ext uri="{BB962C8B-B14F-4D97-AF65-F5344CB8AC3E}">
        <p14:creationId xmlns:p14="http://schemas.microsoft.com/office/powerpoint/2010/main" val="3202464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6 looks at demographics of Wyoming’s workforce, which was accomplished by linking data from several of our administrative databases</a:t>
            </a:r>
          </a:p>
          <a:p>
            <a:endParaRPr lang="en-US" baseline="0" dirty="0" smtClean="0"/>
          </a:p>
          <a:p>
            <a:r>
              <a:rPr lang="en-US" baseline="0" dirty="0" smtClean="0"/>
              <a:t>These numbers represent individuals working in Wyoming at any time during the year, whether that’s one day or all four quarters</a:t>
            </a:r>
          </a:p>
          <a:p>
            <a:endParaRPr lang="en-US" baseline="0" dirty="0" smtClean="0"/>
          </a:p>
          <a:p>
            <a:r>
              <a:rPr lang="en-US" baseline="0" dirty="0" smtClean="0"/>
              <a:t>In 2024, there were 351,812 unique individuals working in Wyoming, up slightly (786 individuals) compared to 2023. </a:t>
            </a:r>
          </a:p>
          <a:p>
            <a:endParaRPr lang="en-US" baseline="0" dirty="0" smtClean="0"/>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In 2024, 44.2% of the people working in Wyoming were males and 39.2% were females.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The remaining 16.6% were nonresidents, which refers to individuals for whom data aren’t available. </a:t>
            </a:r>
          </a:p>
        </p:txBody>
      </p:sp>
    </p:spTree>
    <p:extLst>
      <p:ext uri="{BB962C8B-B14F-4D97-AF65-F5344CB8AC3E}">
        <p14:creationId xmlns:p14="http://schemas.microsoft.com/office/powerpoint/2010/main" val="172957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It’s important to understand what we mean when we talk about nonresidents.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Nonresidents are often people who commute to Wyoming from other states or countries for temporary jobs in industries such as construction and leisure &amp; hospitality. </a:t>
            </a:r>
            <a:endParaRPr lang="en-US" altLang="en-US"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For example, a person who comes to Wyoming from Colorado for a construction job in the summer would be considered a nonresident. </a:t>
            </a: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Nonresidents also may be individuals who moved to Wyoming but haven’t yet obtained a Wyoming driver’s license. </a:t>
            </a:r>
          </a:p>
          <a:p>
            <a:endParaRPr lang="en-US" baseline="0" dirty="0" smtClean="0"/>
          </a:p>
        </p:txBody>
      </p:sp>
    </p:spTree>
    <p:extLst>
      <p:ext uri="{BB962C8B-B14F-4D97-AF65-F5344CB8AC3E}">
        <p14:creationId xmlns:p14="http://schemas.microsoft.com/office/powerpoint/2010/main" val="2388357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nonresidents often work jobs in seasonal industries like construction and leisure &amp; hospitality. </a:t>
            </a:r>
          </a:p>
          <a:p>
            <a:endParaRPr lang="en-US" baseline="0" dirty="0" smtClean="0"/>
          </a:p>
          <a:p>
            <a:r>
              <a:rPr lang="en-US" baseline="0" dirty="0" smtClean="0"/>
              <a:t>In 2024, nonresidents accounted for about one-third of all individuals working in construction and leisure &amp; hospitality. </a:t>
            </a:r>
          </a:p>
          <a:p>
            <a:endParaRPr lang="en-US" baseline="0" dirty="0" smtClean="0"/>
          </a:p>
          <a:p>
            <a:endParaRPr lang="en-US" baseline="0" dirty="0" smtClean="0"/>
          </a:p>
        </p:txBody>
      </p:sp>
    </p:spTree>
    <p:extLst>
      <p:ext uri="{BB962C8B-B14F-4D97-AF65-F5344CB8AC3E}">
        <p14:creationId xmlns:p14="http://schemas.microsoft.com/office/powerpoint/2010/main" val="4079785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Figure 7.2 on page 42 of the annual report shows the change in the number of people working in Wyoming from 2000 to 2024 by age. </a:t>
            </a:r>
          </a:p>
          <a:p>
            <a:endParaRPr lang="en-US" baseline="0" dirty="0" smtClean="0"/>
          </a:p>
          <a:p>
            <a:r>
              <a:rPr lang="en-US" baseline="0" dirty="0" smtClean="0"/>
              <a:t>We can see downward trends for most of these age groups over the last several years.  </a:t>
            </a:r>
          </a:p>
        </p:txBody>
      </p:sp>
    </p:spTree>
    <p:extLst>
      <p:ext uri="{BB962C8B-B14F-4D97-AF65-F5344CB8AC3E}">
        <p14:creationId xmlns:p14="http://schemas.microsoft.com/office/powerpoint/2010/main" val="3246348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focus in on just the green line, we can see a pretty drastic drop in the number of 25-34 year olds working in Wyoming since 2014. </a:t>
            </a:r>
          </a:p>
          <a:p>
            <a:endParaRPr lang="en-US" baseline="0" dirty="0" smtClean="0"/>
          </a:p>
          <a:p>
            <a:r>
              <a:rPr lang="en-US" baseline="0" dirty="0" smtClean="0"/>
              <a:t>This is consistent with studies, including some of ours, that have shown a substantial decline in younger workers in Wyoming over the last 10 years. </a:t>
            </a:r>
          </a:p>
          <a:p>
            <a:endParaRPr lang="en-US" baseline="0" dirty="0" smtClean="0"/>
          </a:p>
          <a:p>
            <a:r>
              <a:rPr lang="en-US" baseline="0" dirty="0" smtClean="0"/>
              <a:t>You can see how this age group accounted for the largest share of Wyoming’s workforce from 2007 until about 2016, and has declined since then. </a:t>
            </a:r>
          </a:p>
        </p:txBody>
      </p:sp>
    </p:spTree>
    <p:extLst>
      <p:ext uri="{BB962C8B-B14F-4D97-AF65-F5344CB8AC3E}">
        <p14:creationId xmlns:p14="http://schemas.microsoft.com/office/powerpoint/2010/main" val="303649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Each year we publish a Wyoming Workforce Annual Report in conjunction with the Wyoming Workforce Development Council.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2025 issue was just published in June.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is a great overview of all the work R&amp;P does during the year.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publication is available online at the URL on this slide, and there’s also a link at the top of our main page.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presentation will serve as an overview to the annual report. There are a few images in this presentation that were taken from other presentations or publications that did not appear in the annual report. </a:t>
            </a:r>
          </a:p>
        </p:txBody>
      </p:sp>
    </p:spTree>
    <p:extLst>
      <p:ext uri="{BB962C8B-B14F-4D97-AF65-F5344CB8AC3E}">
        <p14:creationId xmlns:p14="http://schemas.microsoft.com/office/powerpoint/2010/main" val="3626727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about 2018, individuals ages 55 and older have made up the greatest proportion of Wyoming’s workforce. </a:t>
            </a:r>
          </a:p>
          <a:p>
            <a:endParaRPr lang="en-US" baseline="0" dirty="0" smtClean="0"/>
          </a:p>
          <a:p>
            <a:r>
              <a:rPr lang="en-US" baseline="0" dirty="0" smtClean="0"/>
              <a:t>You can see this in the red line in this graph. </a:t>
            </a:r>
          </a:p>
          <a:p>
            <a:endParaRPr lang="en-US" baseline="0" dirty="0" smtClean="0"/>
          </a:p>
          <a:p>
            <a:r>
              <a:rPr lang="en-US" baseline="0" dirty="0" smtClean="0"/>
              <a:t>You can see consistent growth in this age from 2000 to 2015, as more and more baby boomers moved into this age range. </a:t>
            </a:r>
          </a:p>
          <a:p>
            <a:endParaRPr lang="en-US" baseline="0" dirty="0" smtClean="0"/>
          </a:p>
          <a:p>
            <a:r>
              <a:rPr lang="en-US" baseline="0" dirty="0" smtClean="0"/>
              <a:t>We can see a consistent decline in this age group since 2019. This is likely due to a variety of factors, including older workers retiring, leaving the workforce, or moving out of state. </a:t>
            </a:r>
          </a:p>
          <a:p>
            <a:endParaRPr lang="en-US" baseline="0" dirty="0" smtClean="0"/>
          </a:p>
          <a:p>
            <a:endParaRPr lang="en-US" baseline="0" dirty="0" smtClean="0"/>
          </a:p>
        </p:txBody>
      </p:sp>
    </p:spTree>
    <p:extLst>
      <p:ext uri="{BB962C8B-B14F-4D97-AF65-F5344CB8AC3E}">
        <p14:creationId xmlns:p14="http://schemas.microsoft.com/office/powerpoint/2010/main" val="2837988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we’ll look at nonresidents, represented by the dark dotted line. </a:t>
            </a:r>
          </a:p>
          <a:p>
            <a:endParaRPr lang="en-US" baseline="0" dirty="0" smtClean="0"/>
          </a:p>
          <a:p>
            <a:r>
              <a:rPr lang="en-US" baseline="0" dirty="0" smtClean="0"/>
              <a:t>We can see a substantial increase in nonresidents working in Wyoming each year since 2020. </a:t>
            </a:r>
          </a:p>
          <a:p>
            <a:endParaRPr lang="en-US" baseline="0" dirty="0" smtClean="0"/>
          </a:p>
          <a:p>
            <a:r>
              <a:rPr lang="en-US" baseline="0" dirty="0" smtClean="0"/>
              <a:t>There are a variety of factors at work here. </a:t>
            </a:r>
          </a:p>
          <a:p>
            <a:endParaRPr lang="en-US" baseline="0" dirty="0" smtClean="0"/>
          </a:p>
          <a:p>
            <a:r>
              <a:rPr lang="en-US" baseline="0" dirty="0" smtClean="0"/>
              <a:t>One, because of the large number of younger workers leaving the state, Wyoming employers may have turned to more out-of-state workers to fill jobs. </a:t>
            </a:r>
          </a:p>
          <a:p>
            <a:endParaRPr lang="en-US" baseline="0" dirty="0" smtClean="0"/>
          </a:p>
          <a:p>
            <a:r>
              <a:rPr lang="en-US" baseline="0" dirty="0" smtClean="0"/>
              <a:t>Two, some of these are individuals who have moved to Wyoming but haven’t obtained a Wyoming driver’s license. </a:t>
            </a:r>
          </a:p>
          <a:p>
            <a:endParaRPr lang="en-US" baseline="0" dirty="0" smtClean="0"/>
          </a:p>
          <a:p>
            <a:r>
              <a:rPr lang="en-US" baseline="0" dirty="0" smtClean="0"/>
              <a:t>As we obtain new data the next few years, I think we will have more information on some of these nonresidents, and will move them into other age groups. </a:t>
            </a:r>
          </a:p>
        </p:txBody>
      </p:sp>
    </p:spTree>
    <p:extLst>
      <p:ext uri="{BB962C8B-B14F-4D97-AF65-F5344CB8AC3E}">
        <p14:creationId xmlns:p14="http://schemas.microsoft.com/office/powerpoint/2010/main" val="3335772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7 looks at educational attainment in Wyoming and the U.S. by using data from the Census Bureau’s American Community Survey. </a:t>
            </a:r>
          </a:p>
          <a:p>
            <a:endParaRPr lang="en-US" baseline="0" dirty="0" smtClean="0"/>
          </a:p>
          <a:p>
            <a:r>
              <a:rPr lang="en-US" baseline="0" dirty="0" smtClean="0"/>
              <a:t>For example, in 2023, Wyoming had a greater percentage of individuals with a high school diploma or higher compared to the U.S.: 94.1% vs. 89.4%</a:t>
            </a:r>
          </a:p>
          <a:p>
            <a:endParaRPr lang="en-US" baseline="0" dirty="0" smtClean="0"/>
          </a:p>
          <a:p>
            <a:r>
              <a:rPr lang="en-US" baseline="0" dirty="0" smtClean="0"/>
              <a:t>However, Wyoming trailed the national average when it came to individuals with a bachelor’s degree or higher, 29.9% to 35.0%%. </a:t>
            </a:r>
          </a:p>
          <a:p>
            <a:endParaRPr lang="en-US" baseline="0" dirty="0" smtClean="0"/>
          </a:p>
          <a:p>
            <a:r>
              <a:rPr lang="en-US" baseline="0" dirty="0" smtClean="0"/>
              <a:t>In other words, we have a greater percentage of the population with a high school diploma, but a smaller percentage with a bachelor’s degree or higher</a:t>
            </a:r>
          </a:p>
        </p:txBody>
      </p:sp>
    </p:spTree>
    <p:extLst>
      <p:ext uri="{BB962C8B-B14F-4D97-AF65-F5344CB8AC3E}">
        <p14:creationId xmlns:p14="http://schemas.microsoft.com/office/powerpoint/2010/main" val="732193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7 also looks at the difference in educational attainment between males and females in Wyoming. </a:t>
            </a:r>
          </a:p>
          <a:p>
            <a:endParaRPr lang="en-US" baseline="0" dirty="0" smtClean="0"/>
          </a:p>
          <a:p>
            <a:r>
              <a:rPr lang="en-US" baseline="0" dirty="0" smtClean="0"/>
              <a:t>In 2023, females were more likely to have a high school diploma or higher, 94.7% to 93.5%. </a:t>
            </a:r>
          </a:p>
          <a:p>
            <a:endParaRPr lang="en-US" baseline="0" dirty="0" smtClean="0"/>
          </a:p>
          <a:p>
            <a:r>
              <a:rPr lang="en-US" baseline="0" dirty="0" smtClean="0"/>
              <a:t>In addition, females were more likely to have a bachelor’s degree or higher, 31.5% to 28.4%. </a:t>
            </a:r>
          </a:p>
        </p:txBody>
      </p:sp>
    </p:spTree>
    <p:extLst>
      <p:ext uri="{BB962C8B-B14F-4D97-AF65-F5344CB8AC3E}">
        <p14:creationId xmlns:p14="http://schemas.microsoft.com/office/powerpoint/2010/main" val="2029167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8 looks at long-term industry and occupational projections for 2022 to 2032. </a:t>
            </a:r>
          </a:p>
          <a:p>
            <a:endParaRPr lang="en-US" baseline="0" dirty="0" smtClean="0"/>
          </a:p>
          <a:p>
            <a:r>
              <a:rPr lang="en-US" baseline="0" dirty="0" smtClean="0"/>
              <a:t>These projections show Wyoming adding 35,000 new jobs over that 10-year period. </a:t>
            </a:r>
          </a:p>
          <a:p>
            <a:endParaRPr lang="en-US" baseline="0" dirty="0" smtClean="0"/>
          </a:p>
          <a:p>
            <a:r>
              <a:rPr lang="en-US" baseline="0" dirty="0" smtClean="0"/>
              <a:t>Beginning with industry projections, leisure &amp; hospitality is projected to add the greatest number of jobs with 6,200. </a:t>
            </a:r>
          </a:p>
          <a:p>
            <a:endParaRPr lang="en-US" baseline="0" dirty="0" smtClean="0"/>
          </a:p>
          <a:p>
            <a:r>
              <a:rPr lang="en-US" baseline="0" dirty="0" smtClean="0"/>
              <a:t>Health care &amp; social assistance is projected to add 4,600 new jobs. </a:t>
            </a:r>
          </a:p>
          <a:p>
            <a:endParaRPr lang="en-US" baseline="0" dirty="0" smtClean="0"/>
          </a:p>
          <a:p>
            <a:r>
              <a:rPr lang="en-US" baseline="0" dirty="0" smtClean="0"/>
              <a:t>And construction is projected to add 4,000 new jobs. </a:t>
            </a:r>
          </a:p>
        </p:txBody>
      </p:sp>
    </p:spTree>
    <p:extLst>
      <p:ext uri="{BB962C8B-B14F-4D97-AF65-F5344CB8AC3E}">
        <p14:creationId xmlns:p14="http://schemas.microsoft.com/office/powerpoint/2010/main" val="1472754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8 also discusses R&amp;P’s most recent long-term occupational projections. </a:t>
            </a:r>
          </a:p>
          <a:p>
            <a:endParaRPr lang="en-US" baseline="0" dirty="0" smtClean="0"/>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Occupational projections provide us with even more detail, as we’re able to look at projected openings due not just to </a:t>
            </a:r>
            <a:r>
              <a:rPr lang="en-US" altLang="en-US" dirty="0" smtClean="0">
                <a:latin typeface="Arial" panose="020B0604020202020204" pitchFamily="34" charset="0"/>
                <a:cs typeface="Arial" panose="020B0604020202020204" pitchFamily="34" charset="0"/>
              </a:rPr>
              <a:t>new jobs (or growth), </a:t>
            </a:r>
            <a:r>
              <a:rPr lang="en-US" altLang="en-US" dirty="0">
                <a:latin typeface="Arial" panose="020B0604020202020204" pitchFamily="34" charset="0"/>
                <a:cs typeface="Arial" panose="020B0604020202020204" pitchFamily="34" charset="0"/>
              </a:rPr>
              <a:t>but also:</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Exits, or people leaving Wyoming’s workforce. These could be people retiring, moving, or leaving the workforce to go back to school or to care for a family member.</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And transfers, or people changing occupations. These include people getting a promotion, or changing careers.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Total openings refers to the sum of openings due to growth, exits, and transfers. In occupational projections, growth is just a small part of the total projected openings.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Occupational projections also provide the level of education, experience, and on-the-job training typically required to enter that occupation. </a:t>
            </a:r>
          </a:p>
        </p:txBody>
      </p:sp>
    </p:spTree>
    <p:extLst>
      <p:ext uri="{BB962C8B-B14F-4D97-AF65-F5344CB8AC3E}">
        <p14:creationId xmlns:p14="http://schemas.microsoft.com/office/powerpoint/2010/main" val="1261795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Table 8.2 on page 48 of the annual report shows the top 10 occupations with the greatest number of total projected openings. </a:t>
            </a:r>
          </a:p>
          <a:p>
            <a:endParaRPr lang="en-US" baseline="0" dirty="0" smtClean="0"/>
          </a:p>
          <a:p>
            <a:r>
              <a:rPr lang="en-US" baseline="0" dirty="0" smtClean="0"/>
              <a:t>This table is an excerpt of Table 8.2 and shows the top 5. </a:t>
            </a:r>
          </a:p>
          <a:p>
            <a:endParaRPr lang="en-US" baseline="0" dirty="0" smtClean="0"/>
          </a:p>
        </p:txBody>
      </p:sp>
    </p:spTree>
    <p:extLst>
      <p:ext uri="{BB962C8B-B14F-4D97-AF65-F5344CB8AC3E}">
        <p14:creationId xmlns:p14="http://schemas.microsoft.com/office/powerpoint/2010/main" val="474995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Looking, for example, at heavy-tractor trailer truck drivers (which is highlighted in this slide), we see that: </a:t>
            </a:r>
          </a:p>
          <a:p>
            <a:endParaRPr lang="en-US" baseline="0" dirty="0" smtClean="0"/>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Projections show this occupation growing from 6,577 in 2022 to 7,752 in 2032 – that’s 1,175 new jobs.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In addition, we’re projected to see 3,243 openings due to exits, and 4,197 openings due to transfers, for 8,615 total projected openings.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This is an occupation that typically requires a postsecondary non-degree award (or a certificate), no experience, and short-term on-the-job training. </a:t>
            </a:r>
          </a:p>
          <a:p>
            <a:endParaRPr lang="en-US" baseline="0" dirty="0" smtClean="0"/>
          </a:p>
        </p:txBody>
      </p:sp>
    </p:spTree>
    <p:extLst>
      <p:ext uri="{BB962C8B-B14F-4D97-AF65-F5344CB8AC3E}">
        <p14:creationId xmlns:p14="http://schemas.microsoft.com/office/powerpoint/2010/main" val="2651186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Overall, as shown in Figure 8.1 on page 49, our long-term occupational projections show 379,470 total job openings in Wyoming from 2022 to 2032.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You can see the vast majority of these require a high school diploma or equivalent (39.0%) or no formal education (34.3%). Together, those two groups make up nearly three-fourths of all projected job openings.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Occupations requiring a bachelor’s degree make up 13.4% of the total, and jobs requiring a postsecondary non-degree award or some college, no degree, make up 9.1%. </a:t>
            </a:r>
          </a:p>
        </p:txBody>
      </p:sp>
    </p:spTree>
    <p:extLst>
      <p:ext uri="{BB962C8B-B14F-4D97-AF65-F5344CB8AC3E}">
        <p14:creationId xmlns:p14="http://schemas.microsoft.com/office/powerpoint/2010/main" val="808710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9 looks at STEM occupations in Wyoming, based on data from the Occupational Employment and Wage Statistics program, or OEWS, and our long-term occupational projections. </a:t>
            </a:r>
          </a:p>
          <a:p>
            <a:endParaRPr lang="en-US" baseline="0" dirty="0" smtClean="0"/>
          </a:p>
          <a:p>
            <a:r>
              <a:rPr lang="en-US" baseline="0" dirty="0" smtClean="0"/>
              <a:t>STEM stands for science, technology, engineering, and mathematics. </a:t>
            </a:r>
          </a:p>
          <a:p>
            <a:endParaRPr lang="en-US" baseline="0" dirty="0" smtClean="0"/>
          </a:p>
          <a:p>
            <a:r>
              <a:rPr lang="en-US" baseline="0" dirty="0" smtClean="0"/>
              <a:t>The U.S. Bureau of Labor Statistics has identified more than 100 STEM occupations. Wyoming data were available for about 80 of those. </a:t>
            </a:r>
          </a:p>
          <a:p>
            <a:endParaRPr lang="en-US" baseline="0" dirty="0" smtClean="0"/>
          </a:p>
          <a:p>
            <a:r>
              <a:rPr lang="en-US" baseline="0" dirty="0" smtClean="0"/>
              <a:t>In 2022, there were 18,156 STEM jobs in Wyoming, making up 6.2% of all jobs. </a:t>
            </a:r>
          </a:p>
          <a:p>
            <a:endParaRPr lang="en-US" baseline="0" dirty="0" smtClean="0"/>
          </a:p>
          <a:p>
            <a:r>
              <a:rPr lang="en-US" baseline="0" dirty="0" smtClean="0"/>
              <a:t>STEM jobs tend to have higher wages than many other jobs, and almost all require some sort of postsecondary education. </a:t>
            </a:r>
          </a:p>
        </p:txBody>
      </p:sp>
    </p:spTree>
    <p:extLst>
      <p:ext uri="{BB962C8B-B14F-4D97-AF65-F5344CB8AC3E}">
        <p14:creationId xmlns:p14="http://schemas.microsoft.com/office/powerpoint/2010/main" val="43493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2 looks at annual employment and wages using</a:t>
            </a:r>
            <a:r>
              <a:rPr lang="en-US" baseline="0" dirty="0" smtClean="0"/>
              <a:t> data from the Quarterly Census of Employment and Wages, or QCEW. </a:t>
            </a:r>
          </a:p>
          <a:p>
            <a:endParaRPr lang="en-US" baseline="0" dirty="0" smtClean="0"/>
          </a:p>
          <a:p>
            <a:r>
              <a:rPr lang="en-US" baseline="0" dirty="0" smtClean="0"/>
              <a:t>The data in this chapter show that from 2023-2024:</a:t>
            </a:r>
          </a:p>
          <a:p>
            <a:endParaRPr lang="en-US" baseline="0" dirty="0" smtClean="0"/>
          </a:p>
          <a:p>
            <a:pPr lvl="1"/>
            <a:r>
              <a:rPr lang="en-US" baseline="0" dirty="0" smtClean="0"/>
              <a:t>Wyoming added more than 3,100 jobs (a 1.1% increase)</a:t>
            </a:r>
          </a:p>
          <a:p>
            <a:endParaRPr lang="en-US" baseline="0" dirty="0" smtClean="0"/>
          </a:p>
          <a:p>
            <a:pPr lvl="1"/>
            <a:r>
              <a:rPr lang="en-US" baseline="0" dirty="0" smtClean="0"/>
              <a:t>Total wages increased by $892.6 million, a 5.4% increase</a:t>
            </a:r>
          </a:p>
          <a:p>
            <a:endParaRPr lang="en-US" baseline="0" dirty="0" smtClean="0"/>
          </a:p>
          <a:p>
            <a:pPr lvl="1"/>
            <a:r>
              <a:rPr lang="en-US" baseline="0" dirty="0" smtClean="0"/>
              <a:t>The state’s average annual wage was $61,586, up 4.2%</a:t>
            </a:r>
            <a:endParaRPr lang="en-US" dirty="0"/>
          </a:p>
        </p:txBody>
      </p:sp>
    </p:spTree>
    <p:extLst>
      <p:ext uri="{BB962C8B-B14F-4D97-AF65-F5344CB8AC3E}">
        <p14:creationId xmlns:p14="http://schemas.microsoft.com/office/powerpoint/2010/main" val="3261597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Projections data indicate that Wyoming will outpace the U.S. in STEM job growth from 2022-2032. </a:t>
            </a:r>
          </a:p>
          <a:p>
            <a:endParaRPr lang="en-US" baseline="0" dirty="0" smtClean="0"/>
          </a:p>
          <a:p>
            <a:r>
              <a:rPr lang="en-US" baseline="0" dirty="0" smtClean="0"/>
              <a:t>Wyoming STEM jobs are projected to grow at a rate of 15.3%, compared to 9.8% for the U.S. </a:t>
            </a:r>
          </a:p>
          <a:p>
            <a:endParaRPr lang="en-US" baseline="0" dirty="0" smtClean="0"/>
          </a:p>
          <a:p>
            <a:r>
              <a:rPr lang="en-US" baseline="0" dirty="0" smtClean="0"/>
              <a:t>However, it’s important to remember that despite this accelerated growth, there are still a relatively low number of STEM jobs in Wyoming. </a:t>
            </a:r>
          </a:p>
          <a:p>
            <a:endParaRPr lang="en-US" baseline="0" dirty="0" smtClean="0"/>
          </a:p>
          <a:p>
            <a:r>
              <a:rPr lang="en-US" baseline="0" dirty="0" smtClean="0"/>
              <a:t>In addition, OEWS data show that STEM jobs in Wyoming tend to be lower paying than in the U.S. or many surrounding states. </a:t>
            </a:r>
          </a:p>
        </p:txBody>
      </p:sp>
    </p:spTree>
    <p:extLst>
      <p:ext uri="{BB962C8B-B14F-4D97-AF65-F5344CB8AC3E}">
        <p14:creationId xmlns:p14="http://schemas.microsoft.com/office/powerpoint/2010/main" val="2818392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an example, Figure 9.1 on page 55 of the annual report shows average hourly wages for software developers in the U.S., Wyoming, and surrounding states. </a:t>
            </a:r>
          </a:p>
          <a:p>
            <a:endParaRPr lang="en-US" baseline="0" dirty="0" smtClean="0"/>
          </a:p>
          <a:p>
            <a:r>
              <a:rPr lang="en-US" baseline="0" dirty="0" smtClean="0"/>
              <a:t>The average hourly wage for software developers in Wyoming was $61.44 in May 2023. </a:t>
            </a:r>
          </a:p>
          <a:p>
            <a:endParaRPr lang="en-US" baseline="0" dirty="0" smtClean="0"/>
          </a:p>
          <a:p>
            <a:r>
              <a:rPr lang="en-US" baseline="0" dirty="0" smtClean="0"/>
              <a:t>This is higher than in states like Nebraska and South Dakota, but lower than the national average of $66.40 and the average wage of $69.92 in Colorado. </a:t>
            </a:r>
          </a:p>
        </p:txBody>
      </p:sp>
    </p:spTree>
    <p:extLst>
      <p:ext uri="{BB962C8B-B14F-4D97-AF65-F5344CB8AC3E}">
        <p14:creationId xmlns:p14="http://schemas.microsoft.com/office/powerpoint/2010/main" val="3719156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Chapter 10 looks at data from our annual benefits survey.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We collect data on benefits on a quarterly basis, and publish a report on the findings each year.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This report looks at the number of employers offering benefits, and the number of employees offered benefits.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This includes benefits such as medical insurance, paid leave, a retirement plan, etc.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We have very detailed information available at levels like employer size, industry, and sub-state region, and for full- and part-time jobs.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Our survey shows that about two-thirds of Wyoming employees were offered health insurance and a retirement plan.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A smaller percentage (37%) were offered paid sick leave. </a:t>
            </a:r>
          </a:p>
        </p:txBody>
      </p:sp>
    </p:spTree>
    <p:extLst>
      <p:ext uri="{BB962C8B-B14F-4D97-AF65-F5344CB8AC3E}">
        <p14:creationId xmlns:p14="http://schemas.microsoft.com/office/powerpoint/2010/main" val="620524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24" indent="-298335"/>
            <a:r>
              <a:rPr lang="en-US" baseline="0" dirty="0" smtClean="0"/>
              <a:t>Chapter 11 looks at data from our Occupational Employment and Wage Statistics program, or OEWS. </a:t>
            </a:r>
          </a:p>
          <a:p>
            <a:pPr marL="457024" indent="-298335"/>
            <a:endParaRPr lang="en-US" baseline="0" dirty="0" smtClean="0"/>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These data are updated in March and September, and published twice each year.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The OEWS program gives us data on employment estimates by occupation, hourly wage, annual wage, and more.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This information is available at the industry, state, and sub-state region levels. </a:t>
            </a:r>
          </a:p>
          <a:p>
            <a:pPr marL="457024" indent="-298335"/>
            <a:endParaRPr lang="en-US" baseline="0" dirty="0" smtClean="0"/>
          </a:p>
        </p:txBody>
      </p:sp>
    </p:spTree>
    <p:extLst>
      <p:ext uri="{BB962C8B-B14F-4D97-AF65-F5344CB8AC3E}">
        <p14:creationId xmlns:p14="http://schemas.microsoft.com/office/powerpoint/2010/main" val="2929520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24" indent="-298335"/>
            <a:r>
              <a:rPr lang="en-US" baseline="0" dirty="0" smtClean="0"/>
              <a:t>For this particular chapter, one of our statisticians looked at OEWS data for health care occupations. </a:t>
            </a:r>
          </a:p>
          <a:p>
            <a:pPr marL="457024" indent="-298335"/>
            <a:endParaRPr lang="en-US" altLang="en-US" dirty="0">
              <a:latin typeface="Arial" panose="020B0604020202020204" pitchFamily="34" charset="0"/>
              <a:cs typeface="Arial" panose="020B0604020202020204" pitchFamily="34" charset="0"/>
            </a:endParaRPr>
          </a:p>
          <a:p>
            <a:pPr marL="457024" indent="-298335"/>
            <a:r>
              <a:rPr lang="en-US" altLang="en-US" dirty="0">
                <a:latin typeface="Arial" panose="020B0604020202020204" pitchFamily="34" charset="0"/>
                <a:cs typeface="Arial" panose="020B0604020202020204" pitchFamily="34" charset="0"/>
              </a:rPr>
              <a:t>She looked at how employment changed in health care occupations in Wyoming from 2013 to 2023. </a:t>
            </a:r>
          </a:p>
          <a:p>
            <a:pPr marL="457024" indent="-298335"/>
            <a:endParaRPr lang="en-US" altLang="en-US" dirty="0">
              <a:latin typeface="Arial" panose="020B0604020202020204" pitchFamily="34" charset="0"/>
              <a:cs typeface="Arial" panose="020B0604020202020204" pitchFamily="34" charset="0"/>
            </a:endParaRPr>
          </a:p>
          <a:p>
            <a:pPr marL="457024" indent="-298335"/>
            <a:r>
              <a:rPr lang="en-US" altLang="en-US" dirty="0">
                <a:latin typeface="Arial" panose="020B0604020202020204" pitchFamily="34" charset="0"/>
                <a:cs typeface="Arial" panose="020B0604020202020204" pitchFamily="34" charset="0"/>
              </a:rPr>
              <a:t>Overall during that time, Wyoming lost over 5,000 jobs, or 1.9% of its total employment. </a:t>
            </a:r>
          </a:p>
          <a:p>
            <a:pPr marL="457024" indent="-298335"/>
            <a:endParaRPr lang="en-US" altLang="en-US" dirty="0">
              <a:latin typeface="Arial" panose="020B0604020202020204" pitchFamily="34" charset="0"/>
              <a:cs typeface="Arial" panose="020B0604020202020204" pitchFamily="34" charset="0"/>
            </a:endParaRPr>
          </a:p>
          <a:p>
            <a:pPr marL="457024" indent="-298335"/>
            <a:r>
              <a:rPr lang="en-US" altLang="en-US" dirty="0">
                <a:latin typeface="Arial" panose="020B0604020202020204" pitchFamily="34" charset="0"/>
                <a:cs typeface="Arial" panose="020B0604020202020204" pitchFamily="34" charset="0"/>
              </a:rPr>
              <a:t>But many health care occupations saw substantial growth. </a:t>
            </a:r>
          </a:p>
          <a:p>
            <a:pPr marL="457024" indent="-298335"/>
            <a:endParaRPr lang="en-US" altLang="en-US" dirty="0">
              <a:latin typeface="Arial" panose="020B0604020202020204" pitchFamily="34" charset="0"/>
              <a:cs typeface="Arial" panose="020B0604020202020204" pitchFamily="34" charset="0"/>
            </a:endParaRPr>
          </a:p>
          <a:p>
            <a:pPr marL="457024" indent="-298335"/>
            <a:r>
              <a:rPr lang="en-US" altLang="en-US" dirty="0">
                <a:latin typeface="Arial" panose="020B0604020202020204" pitchFamily="34" charset="0"/>
                <a:cs typeface="Arial" panose="020B0604020202020204" pitchFamily="34" charset="0"/>
              </a:rPr>
              <a:t>Home health &amp; personal care aides increased by more than 1,000, or 45.4%</a:t>
            </a:r>
          </a:p>
          <a:p>
            <a:pPr marL="457024" indent="-298335"/>
            <a:endParaRPr lang="en-US" altLang="en-US" dirty="0">
              <a:latin typeface="Arial" panose="020B0604020202020204" pitchFamily="34" charset="0"/>
              <a:cs typeface="Arial" panose="020B0604020202020204" pitchFamily="34" charset="0"/>
            </a:endParaRPr>
          </a:p>
          <a:p>
            <a:pPr marL="457024" indent="-298335"/>
            <a:r>
              <a:rPr lang="en-US" altLang="en-US" dirty="0">
                <a:latin typeface="Arial" panose="020B0604020202020204" pitchFamily="34" charset="0"/>
                <a:cs typeface="Arial" panose="020B0604020202020204" pitchFamily="34" charset="0"/>
              </a:rPr>
              <a:t>Medical &amp; health services managers increased by 320, or 46.4%</a:t>
            </a:r>
          </a:p>
          <a:p>
            <a:pPr marL="457024" indent="-298335"/>
            <a:endParaRPr lang="en-US" altLang="en-US" dirty="0">
              <a:latin typeface="Arial" panose="020B0604020202020204" pitchFamily="34" charset="0"/>
              <a:cs typeface="Arial" panose="020B0604020202020204" pitchFamily="34" charset="0"/>
            </a:endParaRPr>
          </a:p>
          <a:p>
            <a:pPr marL="457024" indent="-298335"/>
            <a:r>
              <a:rPr lang="en-US" altLang="en-US" dirty="0">
                <a:latin typeface="Arial" panose="020B0604020202020204" pitchFamily="34" charset="0"/>
                <a:cs typeface="Arial" panose="020B0604020202020204" pitchFamily="34" charset="0"/>
              </a:rPr>
              <a:t>And nurse practitioners increased by 250, or 113.6%</a:t>
            </a:r>
          </a:p>
          <a:p>
            <a:pPr marL="457024" indent="-298335"/>
            <a:endParaRPr lang="en-US" baseline="0" dirty="0" smtClean="0"/>
          </a:p>
        </p:txBody>
      </p:sp>
    </p:spTree>
    <p:extLst>
      <p:ext uri="{BB962C8B-B14F-4D97-AF65-F5344CB8AC3E}">
        <p14:creationId xmlns:p14="http://schemas.microsoft.com/office/powerpoint/2010/main" val="3213378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12 looks at data from the Census of Fatal Occupational Injuries, or CFOI. </a:t>
            </a:r>
          </a:p>
          <a:p>
            <a:endParaRPr lang="en-US" baseline="0" dirty="0" smtClean="0"/>
          </a:p>
          <a:p>
            <a:r>
              <a:rPr lang="en-US" baseline="0" dirty="0" smtClean="0"/>
              <a:t>In 2023, Wyoming had 45 workplace fatalities, up from 34 in 2022. </a:t>
            </a:r>
          </a:p>
          <a:p>
            <a:endParaRPr lang="en-US" baseline="0" dirty="0" smtClean="0"/>
          </a:p>
          <a:p>
            <a:r>
              <a:rPr lang="en-US" baseline="0" dirty="0" smtClean="0"/>
              <a:t>Two-thirds of those were in transportation incidents. </a:t>
            </a:r>
          </a:p>
          <a:p>
            <a:endParaRPr lang="en-US" baseline="0" dirty="0" smtClean="0"/>
          </a:p>
          <a:p>
            <a:r>
              <a:rPr lang="en-US" baseline="0" dirty="0" smtClean="0"/>
              <a:t>At the industry level, 17 were in natural resources &amp; mining</a:t>
            </a:r>
          </a:p>
        </p:txBody>
      </p:sp>
    </p:spTree>
    <p:extLst>
      <p:ext uri="{BB962C8B-B14F-4D97-AF65-F5344CB8AC3E}">
        <p14:creationId xmlns:p14="http://schemas.microsoft.com/office/powerpoint/2010/main" val="2337294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headEnd/>
            <a:tailEnd/>
          </a:ln>
        </p:spPr>
      </p:sp>
      <p:sp>
        <p:nvSpPr>
          <p:cNvPr id="54275"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figure shows the number of occupational fatalities in Wyoming from 2013 to 2023.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You can see that the 45 we had in 2023 was the highest at any time during this period.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In 2017, workplace fatalities dropped to 20. </a:t>
            </a:r>
          </a:p>
        </p:txBody>
      </p:sp>
    </p:spTree>
    <p:extLst>
      <p:ext uri="{BB962C8B-B14F-4D97-AF65-F5344CB8AC3E}">
        <p14:creationId xmlns:p14="http://schemas.microsoft.com/office/powerpoint/2010/main" val="682400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13 also focuses on occupational safety and health, with data from the Survey of Occupational Injuries and Illnesses</a:t>
            </a:r>
          </a:p>
          <a:p>
            <a:endParaRPr lang="en-US" baseline="0" dirty="0" smtClean="0"/>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The SOII is published annually, and collects information only on workplace injuries that result in days away from work.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476037" indent="-310746" defTabSz="952073">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For example, just a </a:t>
            </a:r>
            <a:r>
              <a:rPr lang="en-US" altLang="en-US" dirty="0" err="1">
                <a:latin typeface="Arial" panose="020B0604020202020204" pitchFamily="34" charset="0"/>
                <a:cs typeface="Arial" panose="020B0604020202020204" pitchFamily="34" charset="0"/>
              </a:rPr>
              <a:t>bandaid</a:t>
            </a:r>
            <a:r>
              <a:rPr lang="en-US" altLang="en-US" dirty="0">
                <a:latin typeface="Arial" panose="020B0604020202020204" pitchFamily="34" charset="0"/>
                <a:cs typeface="Arial" panose="020B0604020202020204" pitchFamily="34" charset="0"/>
              </a:rPr>
              <a:t> for a paper cut is not counted as an occupational injury.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The SOII gives us information on the number of incidents, types of incidence, and the incidence rate, or number of incidents per 100 full-time workers. </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There were 2,600 workplace injuries that resulted in days away from work in 2023. </a:t>
            </a:r>
          </a:p>
          <a:p>
            <a:pPr marL="165291" indent="0">
              <a:buNone/>
            </a:pPr>
            <a:endParaRPr lang="en-US" altLang="en-US"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dirty="0">
                <a:latin typeface="Arial" panose="020B0604020202020204" pitchFamily="34" charset="0"/>
                <a:cs typeface="Arial" panose="020B0604020202020204" pitchFamily="34" charset="0"/>
              </a:rPr>
              <a:t>The incidence rate for Wyoming private industry was 2.7, while the incidence rate for U.S. private industry was 2.4</a:t>
            </a:r>
          </a:p>
          <a:p>
            <a:pPr eaLnBrk="1" hangingPunct="1">
              <a:buSzPts val="11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971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headEnd/>
            <a:tailEnd/>
          </a:ln>
        </p:spPr>
      </p:sp>
      <p:sp>
        <p:nvSpPr>
          <p:cNvPr id="54275"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graphic shows the five industry subsectors with the highest incidence rates in Wyoming in 2023.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Wood product manufacturing had an incidence rate of 10.3, and nursing &amp; residential care facilities had a rate of 8.6. </a:t>
            </a:r>
          </a:p>
          <a:p>
            <a:pPr eaLnBrk="1" hangingPunct="1">
              <a:buSzPts val="110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As a reminder, Wyoming’s overall incidence rate for private industry in 2023 was 2.7. </a:t>
            </a:r>
          </a:p>
          <a:p>
            <a:pPr marL="165291" indent="0">
              <a:buNone/>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766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will go ahead and wrap up the presentation. </a:t>
            </a:r>
          </a:p>
          <a:p>
            <a:endParaRPr lang="en-US" dirty="0" smtClean="0"/>
          </a:p>
          <a:p>
            <a:r>
              <a:rPr lang="en-US" dirty="0" smtClean="0"/>
              <a:t>Thank you for inviting</a:t>
            </a:r>
            <a:r>
              <a:rPr lang="en-US" baseline="0" dirty="0" smtClean="0"/>
              <a:t> me to speak here today and for looking over the annual report. </a:t>
            </a:r>
          </a:p>
          <a:p>
            <a:endParaRPr lang="en-US" baseline="0" dirty="0" smtClean="0"/>
          </a:p>
          <a:p>
            <a:r>
              <a:rPr lang="en-US" baseline="0" dirty="0" smtClean="0"/>
              <a:t>If you have any questions or need any assistance finding particular data, please feel free to reach out to me. My phone number and email address are provided on this slide, along with our physical address and website. </a:t>
            </a:r>
            <a:endParaRPr lang="en-US" dirty="0"/>
          </a:p>
        </p:txBody>
      </p:sp>
    </p:spTree>
    <p:extLst>
      <p:ext uri="{BB962C8B-B14F-4D97-AF65-F5344CB8AC3E}">
        <p14:creationId xmlns:p14="http://schemas.microsoft.com/office/powerpoint/2010/main" val="61978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be talking about periods of economic downturn during this presentation, and this graphic will help you visualize what I’m talking about. </a:t>
            </a:r>
          </a:p>
          <a:p>
            <a:endParaRPr lang="en-US" baseline="0" dirty="0" smtClean="0"/>
          </a:p>
          <a:p>
            <a:r>
              <a:rPr lang="en-US" baseline="0" dirty="0" smtClean="0"/>
              <a:t>The shaded boxes represent periods of economic downturn: 2015Q2 to 2016Q4 and 2020Q2-2021Q1. </a:t>
            </a:r>
          </a:p>
          <a:p>
            <a:endParaRPr lang="en-US" baseline="0" dirty="0" smtClean="0"/>
          </a:p>
          <a:p>
            <a:r>
              <a:rPr lang="en-US" baseline="0" dirty="0" smtClean="0"/>
              <a:t>We define an economic downturn as at least two consecutive quarters of over-the-year decline in average monthly employment and total wages, based on data from the QCEW. </a:t>
            </a:r>
          </a:p>
          <a:p>
            <a:endParaRPr lang="en-US" baseline="0" dirty="0" smtClean="0"/>
          </a:p>
          <a:p>
            <a:r>
              <a:rPr lang="en-US" baseline="0" dirty="0" smtClean="0"/>
              <a:t>This figure shows over-the-year percent changes in employment and total wages from 2014Q1 to 2024Q4. </a:t>
            </a:r>
          </a:p>
          <a:p>
            <a:endParaRPr lang="en-US" baseline="0" dirty="0" smtClean="0"/>
          </a:p>
          <a:p>
            <a:r>
              <a:rPr lang="en-US" baseline="0" dirty="0" smtClean="0"/>
              <a:t>The green line represents over-the-year change in annual employment. </a:t>
            </a:r>
          </a:p>
          <a:p>
            <a:endParaRPr lang="en-US" baseline="0" dirty="0" smtClean="0"/>
          </a:p>
          <a:p>
            <a:r>
              <a:rPr lang="en-US" baseline="0" dirty="0" smtClean="0"/>
              <a:t>You can see how the downturn in 2015 and 2016 was more prolonged. </a:t>
            </a:r>
          </a:p>
          <a:p>
            <a:endParaRPr lang="en-US" baseline="0" dirty="0" smtClean="0"/>
          </a:p>
          <a:p>
            <a:r>
              <a:rPr lang="en-US" baseline="0" dirty="0" smtClean="0"/>
              <a:t>In the 2020 downturn, which is associated with the pandemic and declining energy prices, we saw a sharp drop in employment at the start, but it didn’t last as long. </a:t>
            </a:r>
          </a:p>
          <a:p>
            <a:endParaRPr lang="en-US" baseline="0" dirty="0" smtClean="0"/>
          </a:p>
          <a:p>
            <a:r>
              <a:rPr lang="en-US" baseline="0" dirty="0" smtClean="0"/>
              <a:t>You can see how growth has slowed in the most recent years since the pandemic, but is still positive. </a:t>
            </a:r>
          </a:p>
        </p:txBody>
      </p:sp>
    </p:spTree>
    <p:extLst>
      <p:ext uri="{BB962C8B-B14F-4D97-AF65-F5344CB8AC3E}">
        <p14:creationId xmlns:p14="http://schemas.microsoft.com/office/powerpoint/2010/main" val="48133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Wyoming’s average monthly employment from first quarter 2014 to fourth quarter 2024. </a:t>
            </a:r>
          </a:p>
          <a:p>
            <a:endParaRPr lang="en-US" baseline="0" dirty="0" smtClean="0"/>
          </a:p>
          <a:p>
            <a:r>
              <a:rPr lang="en-US" baseline="0" dirty="0" smtClean="0"/>
              <a:t>The thin green line represents average monthly employment, so you can see how employment changes from one quarter to the next. </a:t>
            </a:r>
          </a:p>
          <a:p>
            <a:endParaRPr lang="en-US" baseline="0" dirty="0" smtClean="0"/>
          </a:p>
          <a:p>
            <a:r>
              <a:rPr lang="en-US" baseline="0" dirty="0" smtClean="0"/>
              <a:t>Employment increases from first to second quarter, then peaks during third quarter, which is July, August, and September. We then see a decrease in jobs from third to fourth quarter as many of those seasonal summer jobs go away. </a:t>
            </a:r>
          </a:p>
          <a:p>
            <a:endParaRPr lang="en-US" baseline="0" dirty="0" smtClean="0"/>
          </a:p>
          <a:p>
            <a:r>
              <a:rPr lang="en-US" baseline="0" dirty="0" smtClean="0"/>
              <a:t>The blue line is a four-quarter moving average, which allows us to more easily identify trends over time. </a:t>
            </a:r>
          </a:p>
          <a:p>
            <a:pPr marL="158729" indent="0">
              <a:buNone/>
            </a:pPr>
            <a:endParaRPr lang="en-US" baseline="0" dirty="0" smtClean="0"/>
          </a:p>
          <a:p>
            <a:r>
              <a:rPr lang="en-US" baseline="0" dirty="0" smtClean="0"/>
              <a:t>You can see in this figure how employment has grown consistently since the end of the most recent downturn, but it did take us a while to get back to pre-</a:t>
            </a:r>
            <a:r>
              <a:rPr lang="en-US" baseline="0" dirty="0" err="1" smtClean="0"/>
              <a:t>Covid</a:t>
            </a:r>
            <a:r>
              <a:rPr lang="en-US" baseline="0" dirty="0" smtClean="0"/>
              <a:t> employment levels. </a:t>
            </a:r>
          </a:p>
        </p:txBody>
      </p:sp>
    </p:spTree>
    <p:extLst>
      <p:ext uri="{BB962C8B-B14F-4D97-AF65-F5344CB8AC3E}">
        <p14:creationId xmlns:p14="http://schemas.microsoft.com/office/powerpoint/2010/main" val="996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QCEW data provide us with job growth by industry</a:t>
            </a:r>
          </a:p>
          <a:p>
            <a:endParaRPr lang="en-US" baseline="0" dirty="0" smtClean="0"/>
          </a:p>
          <a:p>
            <a:r>
              <a:rPr lang="en-US" baseline="0" dirty="0" smtClean="0"/>
              <a:t>The greatest over-the-year job growth was seen in industries like: </a:t>
            </a:r>
          </a:p>
          <a:p>
            <a:endParaRPr lang="en-US" baseline="0" dirty="0" smtClean="0"/>
          </a:p>
          <a:p>
            <a:r>
              <a:rPr lang="en-US" baseline="0" dirty="0" smtClean="0"/>
              <a:t>Construction, with 1,281 new jobs, or 5.7%</a:t>
            </a:r>
          </a:p>
          <a:p>
            <a:endParaRPr lang="en-US" baseline="0" dirty="0" smtClean="0"/>
          </a:p>
          <a:p>
            <a:r>
              <a:rPr lang="en-US" baseline="0" dirty="0" smtClean="0"/>
              <a:t>Health care &amp; social assistance, 411 jobs, or 1.6%</a:t>
            </a:r>
          </a:p>
          <a:p>
            <a:endParaRPr lang="en-US" baseline="0" dirty="0" smtClean="0"/>
          </a:p>
          <a:p>
            <a:r>
              <a:rPr lang="en-US" baseline="0" dirty="0" smtClean="0"/>
              <a:t>And professional &amp; business services with 368 jobs, or 1.7%</a:t>
            </a:r>
          </a:p>
          <a:p>
            <a:endParaRPr lang="en-US" baseline="0" dirty="0" smtClean="0"/>
          </a:p>
          <a:p>
            <a:r>
              <a:rPr lang="en-US" baseline="0" dirty="0" smtClean="0"/>
              <a:t>However, it is worth pointing that that Wyoming’s mining sector lost more than 1,000 jobs, or -6.1%. </a:t>
            </a:r>
          </a:p>
          <a:p>
            <a:endParaRPr lang="en-US" baseline="0" dirty="0" smtClean="0"/>
          </a:p>
          <a:p>
            <a:r>
              <a:rPr lang="en-US" baseline="0" dirty="0" smtClean="0"/>
              <a:t>Some of that change in mining is due to some recent non-economic code changes, but we also did see substantial job losses. </a:t>
            </a:r>
          </a:p>
        </p:txBody>
      </p:sp>
    </p:spTree>
    <p:extLst>
      <p:ext uri="{BB962C8B-B14F-4D97-AF65-F5344CB8AC3E}">
        <p14:creationId xmlns:p14="http://schemas.microsoft.com/office/powerpoint/2010/main" val="224036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Data from the QCEW show us which industries had the highest annual wages in 2024. </a:t>
            </a:r>
          </a:p>
          <a:p>
            <a:endParaRPr lang="en-US" baseline="0" dirty="0" smtClean="0"/>
          </a:p>
          <a:p>
            <a:r>
              <a:rPr lang="en-US" baseline="0" dirty="0" smtClean="0"/>
              <a:t>The overall average annual wage in Wyoming was $61,586. </a:t>
            </a:r>
          </a:p>
          <a:p>
            <a:endParaRPr lang="en-US" baseline="0" dirty="0" smtClean="0"/>
          </a:p>
          <a:p>
            <a:r>
              <a:rPr lang="en-US" baseline="0" dirty="0" smtClean="0"/>
              <a:t>Mining (including oil &amp; gas) had the highest wage with $106,695, followed by </a:t>
            </a:r>
          </a:p>
          <a:p>
            <a:endParaRPr lang="en-US" baseline="0" dirty="0" smtClean="0"/>
          </a:p>
          <a:p>
            <a:r>
              <a:rPr lang="en-US" baseline="0" dirty="0" smtClean="0"/>
              <a:t>Federal government with $88,949</a:t>
            </a:r>
          </a:p>
          <a:p>
            <a:endParaRPr lang="en-US" baseline="0" dirty="0" smtClean="0"/>
          </a:p>
          <a:p>
            <a:r>
              <a:rPr lang="en-US" baseline="0" dirty="0" smtClean="0"/>
              <a:t>Professional &amp; business services with $85,412, </a:t>
            </a:r>
          </a:p>
          <a:p>
            <a:endParaRPr lang="en-US" baseline="0" dirty="0" smtClean="0"/>
          </a:p>
          <a:p>
            <a:r>
              <a:rPr lang="en-US" baseline="0" dirty="0" smtClean="0"/>
              <a:t>And financial activities with $84,915</a:t>
            </a:r>
          </a:p>
        </p:txBody>
      </p:sp>
    </p:spTree>
    <p:extLst>
      <p:ext uri="{BB962C8B-B14F-4D97-AF65-F5344CB8AC3E}">
        <p14:creationId xmlns:p14="http://schemas.microsoft.com/office/powerpoint/2010/main" val="253005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average monthly employment in mining in Wyoming for 2014Q1 to 2024Q4. </a:t>
            </a:r>
          </a:p>
          <a:p>
            <a:endParaRPr lang="en-US" baseline="0" dirty="0" smtClean="0"/>
          </a:p>
          <a:p>
            <a:r>
              <a:rPr lang="en-US" baseline="0" dirty="0" smtClean="0"/>
              <a:t>You can see how employment in mining drops drastically during periods of economic downturn, which are often preceded by declining energy prices and demand. </a:t>
            </a:r>
          </a:p>
          <a:p>
            <a:endParaRPr lang="en-US" baseline="0" dirty="0" smtClean="0"/>
          </a:p>
          <a:p>
            <a:r>
              <a:rPr lang="en-US" baseline="0" dirty="0" smtClean="0"/>
              <a:t>As I said before, mining lost more than 1,000 jobs from 2023 to 2024. </a:t>
            </a:r>
          </a:p>
          <a:p>
            <a:endParaRPr lang="en-US" baseline="0" dirty="0" smtClean="0"/>
          </a:p>
          <a:p>
            <a:r>
              <a:rPr lang="en-US" baseline="0" dirty="0" smtClean="0"/>
              <a:t>Part of those job losses were due to some jobs being reclassified to a different ownership, while the others were actual job losses. </a:t>
            </a:r>
          </a:p>
          <a:p>
            <a:endParaRPr lang="en-US" baseline="0" dirty="0" smtClean="0"/>
          </a:p>
          <a:p>
            <a:endParaRPr lang="en-US" baseline="0" dirty="0" smtClean="0"/>
          </a:p>
        </p:txBody>
      </p:sp>
    </p:spTree>
    <p:extLst>
      <p:ext uri="{BB962C8B-B14F-4D97-AF65-F5344CB8AC3E}">
        <p14:creationId xmlns:p14="http://schemas.microsoft.com/office/powerpoint/2010/main" val="3873646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WS Modern"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808" y="124472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800" y="3211800"/>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a:off x="-20700" y="-16525"/>
            <a:ext cx="9185400" cy="792600"/>
          </a:xfrm>
          <a:prstGeom prst="rect">
            <a:avLst/>
          </a:prstGeom>
          <a:solidFill>
            <a:srgbClr val="A22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a:blip r:embed="rId2">
            <a:alphaModFix/>
          </a:blip>
          <a:stretch>
            <a:fillRect/>
          </a:stretch>
        </p:blipFill>
        <p:spPr>
          <a:xfrm>
            <a:off x="230697" y="223400"/>
            <a:ext cx="1375500" cy="1021324"/>
          </a:xfrm>
          <a:prstGeom prst="rect">
            <a:avLst/>
          </a:prstGeom>
          <a:noFill/>
          <a:ln>
            <a:noFill/>
          </a:ln>
        </p:spPr>
      </p:pic>
      <p:sp>
        <p:nvSpPr>
          <p:cNvPr id="16" name="Google Shape;16;p2"/>
          <p:cNvSpPr/>
          <p:nvPr/>
        </p:nvSpPr>
        <p:spPr>
          <a:xfrm>
            <a:off x="-20600" y="-137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600" y="50541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ABB8C3"/>
                </a:solidFill>
                <a:latin typeface="Libre Franklin"/>
                <a:ea typeface="Libre Franklin"/>
                <a:cs typeface="Libre Franklin"/>
                <a:sym typeface="Libre Franklin"/>
              </a:defRPr>
            </a:lvl1pPr>
            <a:lvl2pPr lvl="1">
              <a:buNone/>
              <a:defRPr>
                <a:solidFill>
                  <a:srgbClr val="ABB8C3"/>
                </a:solidFill>
                <a:latin typeface="Libre Franklin"/>
                <a:ea typeface="Libre Franklin"/>
                <a:cs typeface="Libre Franklin"/>
                <a:sym typeface="Libre Franklin"/>
              </a:defRPr>
            </a:lvl2pPr>
            <a:lvl3pPr lvl="2">
              <a:buNone/>
              <a:defRPr>
                <a:solidFill>
                  <a:srgbClr val="ABB8C3"/>
                </a:solidFill>
                <a:latin typeface="Libre Franklin"/>
                <a:ea typeface="Libre Franklin"/>
                <a:cs typeface="Libre Franklin"/>
                <a:sym typeface="Libre Franklin"/>
              </a:defRPr>
            </a:lvl3pPr>
            <a:lvl4pPr lvl="3">
              <a:buNone/>
              <a:defRPr>
                <a:solidFill>
                  <a:srgbClr val="ABB8C3"/>
                </a:solidFill>
                <a:latin typeface="Libre Franklin"/>
                <a:ea typeface="Libre Franklin"/>
                <a:cs typeface="Libre Franklin"/>
                <a:sym typeface="Libre Franklin"/>
              </a:defRPr>
            </a:lvl4pPr>
            <a:lvl5pPr lvl="4">
              <a:buNone/>
              <a:defRPr>
                <a:solidFill>
                  <a:srgbClr val="ABB8C3"/>
                </a:solidFill>
                <a:latin typeface="Libre Franklin"/>
                <a:ea typeface="Libre Franklin"/>
                <a:cs typeface="Libre Franklin"/>
                <a:sym typeface="Libre Franklin"/>
              </a:defRPr>
            </a:lvl5pPr>
            <a:lvl6pPr lvl="5">
              <a:buNone/>
              <a:defRPr>
                <a:solidFill>
                  <a:srgbClr val="ABB8C3"/>
                </a:solidFill>
                <a:latin typeface="Libre Franklin"/>
                <a:ea typeface="Libre Franklin"/>
                <a:cs typeface="Libre Franklin"/>
                <a:sym typeface="Libre Franklin"/>
              </a:defRPr>
            </a:lvl6pPr>
            <a:lvl7pPr lvl="6">
              <a:buNone/>
              <a:defRPr>
                <a:solidFill>
                  <a:srgbClr val="ABB8C3"/>
                </a:solidFill>
                <a:latin typeface="Libre Franklin"/>
                <a:ea typeface="Libre Franklin"/>
                <a:cs typeface="Libre Franklin"/>
                <a:sym typeface="Libre Franklin"/>
              </a:defRPr>
            </a:lvl7pPr>
            <a:lvl8pPr lvl="7">
              <a:buNone/>
              <a:defRPr>
                <a:solidFill>
                  <a:srgbClr val="ABB8C3"/>
                </a:solidFill>
                <a:latin typeface="Libre Franklin"/>
                <a:ea typeface="Libre Franklin"/>
                <a:cs typeface="Libre Franklin"/>
                <a:sym typeface="Libre Franklin"/>
              </a:defRPr>
            </a:lvl8pPr>
            <a:lvl9pPr lvl="8">
              <a:buNone/>
              <a:defRPr>
                <a:solidFill>
                  <a:srgbClr val="ABB8C3"/>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363050"/>
            <a:ext cx="8520600" cy="3206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3665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3666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819800" y="239700"/>
            <a:ext cx="68604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9800" y="447713"/>
            <a:ext cx="70401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A22A30"/>
              </a:buClr>
              <a:buSzPts val="2800"/>
              <a:buFont typeface="Libre Franklin Medium"/>
              <a:buNone/>
              <a:defRPr sz="2800">
                <a:solidFill>
                  <a:srgbClr val="A22A30"/>
                </a:solidFill>
                <a:latin typeface="Libre Franklin Medium"/>
                <a:ea typeface="Libre Franklin Medium"/>
                <a:cs typeface="Libre Franklin Medium"/>
                <a:sym typeface="Libre Franklin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363050"/>
            <a:ext cx="8520600" cy="32061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ibre Franklin"/>
              <a:buChar char="●"/>
              <a:defRPr sz="1800">
                <a:solidFill>
                  <a:schemeClr val="dk2"/>
                </a:solidFill>
                <a:latin typeface="Libre Franklin"/>
                <a:ea typeface="Libre Franklin"/>
                <a:cs typeface="Libre Franklin"/>
                <a:sym typeface="Libre Franklin"/>
              </a:defRPr>
            </a:lvl1pPr>
            <a:lvl2pPr marL="914400" lvl="1"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2pPr>
            <a:lvl3pPr marL="1371600" lvl="2"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3pPr>
            <a:lvl4pPr marL="1828800" lvl="3"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4pPr>
            <a:lvl5pPr marL="2286000" lvl="4"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5pPr>
            <a:lvl6pPr marL="2743200" lvl="5"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6pPr>
            <a:lvl7pPr marL="3200400" lvl="6"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7pPr>
            <a:lvl8pPr marL="3657600" lvl="7"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8pPr>
            <a:lvl9pPr marL="4114800" lvl="8"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rgbClr val="ABB8C3"/>
                </a:solidFill>
              </a:defRPr>
            </a:lvl1pPr>
            <a:lvl2pPr lvl="1" algn="r">
              <a:buNone/>
              <a:defRPr sz="1000">
                <a:solidFill>
                  <a:srgbClr val="ABB8C3"/>
                </a:solidFill>
              </a:defRPr>
            </a:lvl2pPr>
            <a:lvl3pPr lvl="2" algn="r">
              <a:buNone/>
              <a:defRPr sz="1000">
                <a:solidFill>
                  <a:srgbClr val="ABB8C3"/>
                </a:solidFill>
              </a:defRPr>
            </a:lvl3pPr>
            <a:lvl4pPr lvl="3" algn="r">
              <a:buNone/>
              <a:defRPr sz="1000">
                <a:solidFill>
                  <a:srgbClr val="ABB8C3"/>
                </a:solidFill>
              </a:defRPr>
            </a:lvl4pPr>
            <a:lvl5pPr lvl="4" algn="r">
              <a:buNone/>
              <a:defRPr sz="1000">
                <a:solidFill>
                  <a:srgbClr val="ABB8C3"/>
                </a:solidFill>
              </a:defRPr>
            </a:lvl5pPr>
            <a:lvl6pPr lvl="5" algn="r">
              <a:buNone/>
              <a:defRPr sz="1000">
                <a:solidFill>
                  <a:srgbClr val="ABB8C3"/>
                </a:solidFill>
              </a:defRPr>
            </a:lvl6pPr>
            <a:lvl7pPr lvl="6" algn="r">
              <a:buNone/>
              <a:defRPr sz="1000">
                <a:solidFill>
                  <a:srgbClr val="ABB8C3"/>
                </a:solidFill>
              </a:defRPr>
            </a:lvl7pPr>
            <a:lvl8pPr lvl="7" algn="r">
              <a:buNone/>
              <a:defRPr sz="1000">
                <a:solidFill>
                  <a:srgbClr val="ABB8C3"/>
                </a:solidFill>
              </a:defRPr>
            </a:lvl8pPr>
            <a:lvl9pPr lvl="8" algn="r">
              <a:buNone/>
              <a:defRPr sz="1000">
                <a:solidFill>
                  <a:srgbClr val="ABB8C3"/>
                </a:solidFill>
              </a:defRPr>
            </a:lvl9pPr>
          </a:lstStyle>
          <a:p>
            <a:pPr marL="0" lvl="0" indent="0" algn="r"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pic>
        <p:nvPicPr>
          <p:cNvPr id="9" name="Google Shape;9;p1"/>
          <p:cNvPicPr preferRelativeResize="0"/>
          <p:nvPr/>
        </p:nvPicPr>
        <p:blipFill>
          <a:blip r:embed="rId12">
            <a:alphaModFix/>
          </a:blip>
          <a:stretch>
            <a:fillRect/>
          </a:stretch>
        </p:blipFill>
        <p:spPr>
          <a:xfrm>
            <a:off x="230697" y="223400"/>
            <a:ext cx="1375500" cy="1021324"/>
          </a:xfrm>
          <a:prstGeom prst="rect">
            <a:avLst/>
          </a:prstGeom>
          <a:noFill/>
          <a:ln>
            <a:noFill/>
          </a:ln>
        </p:spPr>
      </p:pic>
      <p:sp>
        <p:nvSpPr>
          <p:cNvPr id="10" name="Google Shape;10;p1"/>
          <p:cNvSpPr/>
          <p:nvPr/>
        </p:nvSpPr>
        <p:spPr>
          <a:xfrm>
            <a:off x="-23800" y="5026750"/>
            <a:ext cx="9188700" cy="1716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mailto:Michael.Moore@wyo.gov"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808" y="1244725"/>
            <a:ext cx="6232370" cy="205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b="1" dirty="0" smtClean="0">
                <a:latin typeface="+mj-lt"/>
              </a:rPr>
              <a:t>Inside the </a:t>
            </a:r>
            <a:r>
              <a:rPr lang="en" sz="3600" b="1" i="1" dirty="0" smtClean="0">
                <a:latin typeface="+mj-lt"/>
              </a:rPr>
              <a:t>2025 Wyoming Workforce Annual Report</a:t>
            </a:r>
            <a:endParaRPr sz="3600" b="1" i="1" dirty="0">
              <a:latin typeface="+mj-lt"/>
            </a:endParaRPr>
          </a:p>
        </p:txBody>
      </p:sp>
      <p:sp>
        <p:nvSpPr>
          <p:cNvPr id="60" name="Google Shape;60;p13"/>
          <p:cNvSpPr txBox="1">
            <a:spLocks noGrp="1"/>
          </p:cNvSpPr>
          <p:nvPr>
            <p:ph type="subTitle" idx="1"/>
          </p:nvPr>
        </p:nvSpPr>
        <p:spPr>
          <a:xfrm>
            <a:off x="3359800" y="4096228"/>
            <a:ext cx="4027763" cy="792600"/>
          </a:xfrm>
          <a:prstGeom prst="rect">
            <a:avLst/>
          </a:prstGeom>
        </p:spPr>
        <p:txBody>
          <a:bodyPr spcFirstLastPara="1" wrap="square" lIns="91425" tIns="91425" rIns="91425" bIns="91425" anchor="t" anchorCtr="0">
            <a:normAutofit fontScale="47500" lnSpcReduction="20000"/>
          </a:bodyPr>
          <a:lstStyle/>
          <a:p>
            <a:pPr marL="0" lvl="0" indent="0" algn="r"/>
            <a:r>
              <a:rPr lang="en" dirty="0" smtClean="0">
                <a:latin typeface="Calibri" panose="020F0502020204030204" pitchFamily="34" charset="0"/>
                <a:cs typeface="Calibri" panose="020F0502020204030204" pitchFamily="34" charset="0"/>
              </a:rPr>
              <a:t>Presented to the Wyoming Workforce Development Council by Michael Moore, R&amp;P </a:t>
            </a:r>
            <a:r>
              <a:rPr lang="en" dirty="0">
                <a:latin typeface="Calibri" panose="020F0502020204030204" pitchFamily="34" charset="0"/>
                <a:cs typeface="Calibri" panose="020F0502020204030204" pitchFamily="34" charset="0"/>
              </a:rPr>
              <a:t>Research Supervisor, </a:t>
            </a:r>
            <a:r>
              <a:rPr lang="en" dirty="0" smtClean="0">
                <a:latin typeface="Calibri" panose="020F0502020204030204" pitchFamily="34" charset="0"/>
                <a:cs typeface="Calibri" panose="020F0502020204030204" pitchFamily="34" charset="0"/>
              </a:rPr>
              <a:t>Thursday, September 4, 2025 </a:t>
            </a:r>
          </a:p>
        </p:txBody>
      </p:sp>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4178" y="1187750"/>
            <a:ext cx="2212766" cy="2619673"/>
          </a:xfrm>
          <a:prstGeom prst="rect">
            <a:avLst/>
          </a:prstGeom>
          <a:solidFill>
            <a:schemeClr val="accent2"/>
          </a:solid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497" y="1949899"/>
            <a:ext cx="5883324" cy="2735350"/>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dirty="0">
                <a:solidFill>
                  <a:schemeClr val="tx1"/>
                </a:solidFill>
                <a:latin typeface="Calibri" panose="020F0502020204030204" pitchFamily="34" charset="0"/>
                <a:cs typeface="Calibri" panose="020F0502020204030204" pitchFamily="34" charset="0"/>
              </a:rPr>
              <a:t>Average Monthly Employment in </a:t>
            </a:r>
            <a:r>
              <a:rPr lang="en-US" sz="2000" dirty="0" smtClean="0">
                <a:solidFill>
                  <a:schemeClr val="tx1"/>
                </a:solidFill>
                <a:latin typeface="Calibri" panose="020F0502020204030204" pitchFamily="34" charset="0"/>
                <a:cs typeface="Calibri" panose="020F0502020204030204" pitchFamily="34" charset="0"/>
              </a:rPr>
              <a:t>Construction </a:t>
            </a:r>
            <a:r>
              <a:rPr lang="en-US" sz="2000" dirty="0">
                <a:solidFill>
                  <a:schemeClr val="tx1"/>
                </a:solidFill>
                <a:latin typeface="Calibri" panose="020F0502020204030204" pitchFamily="34" charset="0"/>
                <a:cs typeface="Calibri" panose="020F0502020204030204" pitchFamily="34" charset="0"/>
              </a:rPr>
              <a:t>in WY, 2014Q1-2024Q4</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10</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32979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829" y="2212920"/>
            <a:ext cx="5623099" cy="2525563"/>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dirty="0">
                <a:solidFill>
                  <a:schemeClr val="tx1"/>
                </a:solidFill>
                <a:latin typeface="Calibri" panose="020F0502020204030204" pitchFamily="34" charset="0"/>
                <a:cs typeface="Calibri" panose="020F0502020204030204" pitchFamily="34" charset="0"/>
              </a:rPr>
              <a:t>Average Monthly Employment in </a:t>
            </a:r>
            <a:r>
              <a:rPr lang="en-US" sz="2000" dirty="0" smtClean="0">
                <a:solidFill>
                  <a:schemeClr val="tx1"/>
                </a:solidFill>
                <a:latin typeface="Calibri" panose="020F0502020204030204" pitchFamily="34" charset="0"/>
                <a:cs typeface="Calibri" panose="020F0502020204030204" pitchFamily="34" charset="0"/>
              </a:rPr>
              <a:t>Professional &amp; Business Services </a:t>
            </a:r>
            <a:r>
              <a:rPr lang="en-US" sz="2000" dirty="0">
                <a:solidFill>
                  <a:schemeClr val="tx1"/>
                </a:solidFill>
                <a:latin typeface="Calibri" panose="020F0502020204030204" pitchFamily="34" charset="0"/>
                <a:cs typeface="Calibri" panose="020F0502020204030204" pitchFamily="34" charset="0"/>
              </a:rPr>
              <a:t>in WY, 2014Q1-2024Q4</a:t>
            </a:r>
          </a:p>
          <a:p>
            <a:pPr marL="114300" indent="0">
              <a:spcAft>
                <a:spcPts val="1200"/>
              </a:spcAft>
            </a:pPr>
            <a:endParaRPr lang="en-US" b="1" dirty="0" smtClean="0">
              <a:solidFill>
                <a:srgbClr val="520A06"/>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11</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91119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What is Professional &amp; Business Services?</a:t>
            </a:r>
          </a:p>
          <a:p>
            <a:pPr marL="571500" indent="-457200" algn="l">
              <a:spcAft>
                <a:spcPts val="1200"/>
              </a:spcAft>
              <a:buFont typeface="Arial" panose="020B0604020202020204" pitchFamily="34" charset="0"/>
              <a:buChar char="•"/>
            </a:pPr>
            <a:r>
              <a:rPr lang="en-US" sz="2000" dirty="0" err="1" smtClean="0">
                <a:latin typeface="Calibri" panose="020F0502020204030204" pitchFamily="34" charset="0"/>
                <a:cs typeface="Calibri" panose="020F0502020204030204" pitchFamily="34" charset="0"/>
              </a:rPr>
              <a:t>Supersector</a:t>
            </a:r>
            <a:r>
              <a:rPr lang="en-US" sz="2000" dirty="0" smtClean="0">
                <a:latin typeface="Calibri" panose="020F0502020204030204" pitchFamily="34" charset="0"/>
                <a:cs typeface="Calibri" panose="020F0502020204030204" pitchFamily="34" charset="0"/>
              </a:rPr>
              <a:t> made up of three sectors:</a:t>
            </a: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Professional </a:t>
            </a:r>
            <a:r>
              <a:rPr lang="en-US" sz="2000" dirty="0">
                <a:latin typeface="Calibri" panose="020F0502020204030204" pitchFamily="34" charset="0"/>
                <a:cs typeface="Calibri" panose="020F0502020204030204" pitchFamily="34" charset="0"/>
              </a:rPr>
              <a:t>&amp; technical services </a:t>
            </a:r>
            <a:endParaRPr lang="en-US" sz="2000" dirty="0" smtClean="0">
              <a:latin typeface="Calibri" panose="020F0502020204030204" pitchFamily="34" charset="0"/>
              <a:cs typeface="Calibri" panose="020F0502020204030204" pitchFamily="34" charset="0"/>
            </a:endParaRP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Management </a:t>
            </a:r>
            <a:r>
              <a:rPr lang="en-US" sz="2000" dirty="0">
                <a:latin typeface="Calibri" panose="020F0502020204030204" pitchFamily="34" charset="0"/>
                <a:cs typeface="Calibri" panose="020F0502020204030204" pitchFamily="34" charset="0"/>
              </a:rPr>
              <a:t>of companies &amp; enterprises </a:t>
            </a:r>
            <a:endParaRPr lang="en-US" sz="2000" dirty="0" smtClean="0">
              <a:latin typeface="Calibri" panose="020F0502020204030204" pitchFamily="34" charset="0"/>
              <a:cs typeface="Calibri" panose="020F0502020204030204" pitchFamily="34" charset="0"/>
            </a:endParaRPr>
          </a:p>
          <a:p>
            <a:pPr marL="1028700" lvl="1" indent="-457200" algn="l">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A</a:t>
            </a:r>
            <a:r>
              <a:rPr lang="en-US" sz="2000" dirty="0" smtClean="0">
                <a:latin typeface="Calibri" panose="020F0502020204030204" pitchFamily="34" charset="0"/>
                <a:cs typeface="Calibri" panose="020F0502020204030204" pitchFamily="34" charset="0"/>
              </a:rPr>
              <a:t>dministrative </a:t>
            </a:r>
            <a:r>
              <a:rPr lang="en-US" sz="2000" dirty="0">
                <a:latin typeface="Calibri" panose="020F0502020204030204" pitchFamily="34" charset="0"/>
                <a:cs typeface="Calibri" panose="020F0502020204030204" pitchFamily="34" charset="0"/>
              </a:rPr>
              <a:t>&amp; waste </a:t>
            </a:r>
            <a:r>
              <a:rPr lang="en-US" sz="2000" dirty="0" smtClean="0">
                <a:latin typeface="Calibri" panose="020F0502020204030204" pitchFamily="34" charset="0"/>
                <a:cs typeface="Calibri" panose="020F0502020204030204" pitchFamily="34" charset="0"/>
              </a:rPr>
              <a:t>services</a:t>
            </a:r>
            <a:endParaRPr lang="en-US" sz="2000" dirty="0">
              <a:latin typeface="Calibri" panose="020F0502020204030204" pitchFamily="34" charset="0"/>
              <a:cs typeface="Calibri" panose="020F0502020204030204" pitchFamily="34" charset="0"/>
            </a:endParaRPr>
          </a:p>
          <a:p>
            <a:pPr marL="114300" indent="0" algn="l"/>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12</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60099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Employment Growth by County, 2023-2024</a:t>
            </a:r>
          </a:p>
          <a:p>
            <a:pPr marL="571500" indent="-457200" algn="l">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Laramie County </a:t>
            </a:r>
            <a:r>
              <a:rPr lang="en-US" sz="2000" dirty="0" smtClean="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718, or </a:t>
            </a:r>
            <a:r>
              <a:rPr lang="en-US" sz="2000" dirty="0" smtClean="0">
                <a:latin typeface="Calibri" panose="020F0502020204030204" pitchFamily="34" charset="0"/>
                <a:cs typeface="Calibri" panose="020F0502020204030204" pitchFamily="34" charset="0"/>
              </a:rPr>
              <a:t>1.5%)</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Natrona </a:t>
            </a:r>
            <a:r>
              <a:rPr lang="en-US" sz="2000" dirty="0">
                <a:latin typeface="Calibri" panose="020F0502020204030204" pitchFamily="34" charset="0"/>
                <a:cs typeface="Calibri" panose="020F0502020204030204" pitchFamily="34" charset="0"/>
              </a:rPr>
              <a:t>County (555, or </a:t>
            </a:r>
            <a:r>
              <a:rPr lang="en-US" sz="2000" dirty="0" smtClean="0">
                <a:latin typeface="Calibri" panose="020F0502020204030204" pitchFamily="34" charset="0"/>
                <a:cs typeface="Calibri" panose="020F0502020204030204" pitchFamily="34" charset="0"/>
              </a:rPr>
              <a:t>1.4)</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Teton County (377</a:t>
            </a:r>
            <a:r>
              <a:rPr lang="en-US" sz="2000" dirty="0">
                <a:latin typeface="Calibri" panose="020F0502020204030204" pitchFamily="34" charset="0"/>
                <a:cs typeface="Calibri" panose="020F0502020204030204" pitchFamily="34" charset="0"/>
              </a:rPr>
              <a:t>, or 1.6</a:t>
            </a:r>
            <a:r>
              <a:rPr lang="en-US" sz="2000" dirty="0" smtClean="0">
                <a:latin typeface="Calibri" panose="020F0502020204030204" pitchFamily="34" charset="0"/>
                <a:cs typeface="Calibri" panose="020F0502020204030204" pitchFamily="34" charset="0"/>
              </a:rPr>
              <a:t>%)</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Albany County (355</a:t>
            </a:r>
            <a:r>
              <a:rPr lang="en-US" sz="2000" dirty="0">
                <a:latin typeface="Calibri" panose="020F0502020204030204" pitchFamily="34" charset="0"/>
                <a:cs typeface="Calibri" panose="020F0502020204030204" pitchFamily="34" charset="0"/>
              </a:rPr>
              <a:t>, or 2.1</a:t>
            </a:r>
            <a:r>
              <a:rPr lang="en-US" sz="2000" dirty="0" smtClean="0">
                <a:latin typeface="Calibri" panose="020F0502020204030204" pitchFamily="34" charset="0"/>
                <a:cs typeface="Calibri" panose="020F0502020204030204" pitchFamily="34" charset="0"/>
              </a:rPr>
              <a:t>%)</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Sheridan County (292</a:t>
            </a:r>
            <a:r>
              <a:rPr lang="en-US" sz="2000" dirty="0">
                <a:latin typeface="Calibri" panose="020F0502020204030204" pitchFamily="34" charset="0"/>
                <a:cs typeface="Calibri" panose="020F0502020204030204" pitchFamily="34" charset="0"/>
              </a:rPr>
              <a:t>, or 2.1</a:t>
            </a:r>
            <a:r>
              <a:rPr lang="en-US" sz="2000" dirty="0" smtClean="0">
                <a:latin typeface="Calibri" panose="020F05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13</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9781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14</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29" y="1466986"/>
            <a:ext cx="3482557" cy="3032397"/>
          </a:xfrm>
          <a:prstGeom prst="rect">
            <a:avLst/>
          </a:prstGeom>
        </p:spPr>
      </p:pic>
      <p:sp>
        <p:nvSpPr>
          <p:cNvPr id="7" name="TextBox 6"/>
          <p:cNvSpPr txBox="1"/>
          <p:nvPr/>
        </p:nvSpPr>
        <p:spPr>
          <a:xfrm>
            <a:off x="802567" y="2029077"/>
            <a:ext cx="3545767" cy="707886"/>
          </a:xfrm>
          <a:prstGeom prst="rect">
            <a:avLst/>
          </a:prstGeom>
          <a:noFill/>
        </p:spPr>
        <p:txBody>
          <a:bodyPr wrap="square" rtlCol="0">
            <a:spAutoFit/>
          </a:bodyPr>
          <a:lstStyle/>
          <a:p>
            <a:r>
              <a:rPr lang="en-US" sz="2000" b="1" dirty="0">
                <a:solidFill>
                  <a:srgbClr val="520A06"/>
                </a:solidFill>
                <a:latin typeface="Calibri" panose="020F0502020204030204" pitchFamily="34" charset="0"/>
                <a:cs typeface="Calibri" panose="020F0502020204030204" pitchFamily="34" charset="0"/>
              </a:rPr>
              <a:t>Job Growth in </a:t>
            </a:r>
            <a:br>
              <a:rPr lang="en-US" sz="2000" b="1" dirty="0">
                <a:solidFill>
                  <a:srgbClr val="520A06"/>
                </a:solidFill>
                <a:latin typeface="Calibri" panose="020F0502020204030204" pitchFamily="34" charset="0"/>
                <a:cs typeface="Calibri" panose="020F0502020204030204" pitchFamily="34" charset="0"/>
              </a:rPr>
            </a:br>
            <a:r>
              <a:rPr lang="en-US" sz="2000" b="1" dirty="0">
                <a:solidFill>
                  <a:srgbClr val="520A06"/>
                </a:solidFill>
                <a:latin typeface="Calibri" panose="020F0502020204030204" pitchFamily="34" charset="0"/>
                <a:cs typeface="Calibri" panose="020F0502020204030204" pitchFamily="34" charset="0"/>
              </a:rPr>
              <a:t>Surrounding </a:t>
            </a:r>
            <a:r>
              <a:rPr lang="en-US" sz="2000" b="1" dirty="0" smtClean="0">
                <a:solidFill>
                  <a:srgbClr val="520A06"/>
                </a:solidFill>
                <a:latin typeface="Calibri" panose="020F0502020204030204" pitchFamily="34" charset="0"/>
                <a:cs typeface="Calibri" panose="020F0502020204030204" pitchFamily="34" charset="0"/>
              </a:rPr>
              <a:t>States</a:t>
            </a:r>
            <a:endParaRPr lang="en-US" sz="2000" b="1" dirty="0">
              <a:solidFill>
                <a:srgbClr val="520A0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049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3: Population Estimates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Wyoming 2024 Population: 587,618</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From 2023 to 2024, 0.4% increase (1,898)</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Surpassed 2019 </a:t>
            </a:r>
            <a:r>
              <a:rPr lang="en-US" sz="2000" dirty="0">
                <a:latin typeface="Calibri" panose="020F0502020204030204" pitchFamily="34" charset="0"/>
                <a:cs typeface="Calibri" panose="020F0502020204030204" pitchFamily="34" charset="0"/>
              </a:rPr>
              <a:t>population (578,759</a:t>
            </a:r>
            <a:r>
              <a:rPr lang="en-US" sz="2000" dirty="0" smtClean="0">
                <a:latin typeface="Calibri" panose="020F0502020204030204" pitchFamily="34" charset="0"/>
                <a:cs typeface="Calibri" panose="020F0502020204030204" pitchFamily="34" charset="0"/>
              </a:rPr>
              <a:t>) by 1.5% (8,859)</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From 2014 to 2024, 0.9% increase (5,087)</a:t>
            </a: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15</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05425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ubtitle 2"/>
          <p:cNvSpPr txBox="1">
            <a:spLocks noGrp="1"/>
          </p:cNvSpPr>
          <p:nvPr>
            <p:ph type="subTitle" idx="1"/>
          </p:nvPr>
        </p:nvSpPr>
        <p:spPr>
          <a:xfrm>
            <a:off x="230188" y="787400"/>
            <a:ext cx="8594725" cy="3903663"/>
          </a:xfrm>
        </p:spPr>
        <p:txBody>
          <a:bodyPr/>
          <a:lstStyle/>
          <a:p>
            <a:r>
              <a:rPr lang="en-US" sz="1900" b="1" dirty="0">
                <a:solidFill>
                  <a:srgbClr val="0D2C36"/>
                </a:solidFill>
                <a:latin typeface="Calibri" panose="020F0502020204030204" pitchFamily="34" charset="0"/>
                <a:cs typeface="Calibri" panose="020F0502020204030204" pitchFamily="34" charset="0"/>
              </a:rPr>
              <a:t>Chapter 3: Population Estimates</a:t>
            </a:r>
          </a:p>
          <a:p>
            <a:pPr marL="114300" indent="0">
              <a:spcAft>
                <a:spcPts val="1200"/>
              </a:spcAft>
            </a:pPr>
            <a:r>
              <a:rPr lang="en-US" sz="2000" b="1" dirty="0">
                <a:solidFill>
                  <a:srgbClr val="520A06"/>
                </a:solidFill>
                <a:latin typeface="Calibri" panose="020F0502020204030204" pitchFamily="34" charset="0"/>
                <a:cs typeface="Calibri" panose="020F0502020204030204" pitchFamily="34" charset="0"/>
              </a:rPr>
              <a:t>Wyoming 2024 Population: </a:t>
            </a:r>
            <a:r>
              <a:rPr lang="en-US" sz="2000" b="1" dirty="0" smtClean="0">
                <a:solidFill>
                  <a:srgbClr val="520A06"/>
                </a:solidFill>
                <a:latin typeface="Calibri" panose="020F0502020204030204" pitchFamily="34" charset="0"/>
                <a:cs typeface="Calibri" panose="020F0502020204030204" pitchFamily="34" charset="0"/>
              </a:rPr>
              <a:t>587,618</a:t>
            </a:r>
            <a:br>
              <a:rPr lang="en-US" sz="2000" b="1" dirty="0" smtClean="0">
                <a:solidFill>
                  <a:srgbClr val="520A06"/>
                </a:solidFill>
                <a:latin typeface="Calibri" panose="020F0502020204030204" pitchFamily="34" charset="0"/>
                <a:cs typeface="Calibri" panose="020F0502020204030204" pitchFamily="34" charset="0"/>
              </a:rPr>
            </a:br>
            <a:r>
              <a:rPr lang="en-US" altLang="en-US" sz="2000" dirty="0">
                <a:solidFill>
                  <a:srgbClr val="595959"/>
                </a:solidFill>
                <a:latin typeface="Calibri" panose="020F0502020204030204" pitchFamily="34" charset="0"/>
                <a:cs typeface="Calibri" panose="020F0502020204030204" pitchFamily="34" charset="0"/>
              </a:rPr>
              <a:t>Estimated Resident Population of Wyoming, 2014-2024</a:t>
            </a:r>
            <a:endParaRPr lang="en-US" altLang="en-US" sz="2000" dirty="0" smtClean="0">
              <a:solidFill>
                <a:srgbClr val="595959"/>
              </a:solidFill>
              <a:latin typeface="Calibri" panose="020F0502020204030204" pitchFamily="34" charset="0"/>
              <a:cs typeface="Calibri" panose="020F0502020204030204" pitchFamily="34" charset="0"/>
              <a:sym typeface="Libre Franklin"/>
            </a:endParaRPr>
          </a:p>
        </p:txBody>
      </p:sp>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2025 Wyoming Workforce Annual Report</a:t>
            </a:r>
            <a:endParaRPr lang="en-US" altLang="en-US" sz="2000" dirty="0" smtClean="0">
              <a:solidFill>
                <a:srgbClr val="A22A30"/>
              </a:solidFill>
              <a:latin typeface="Arial Black" panose="020B0A04020102020204" pitchFamily="34" charset="0"/>
              <a:sym typeface="Libre Franklin Medium"/>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01" y="1849042"/>
            <a:ext cx="6279270" cy="3047679"/>
          </a:xfrm>
          <a:prstGeom prst="rect">
            <a:avLst/>
          </a:prstGeom>
        </p:spPr>
      </p:pic>
    </p:spTree>
    <p:extLst>
      <p:ext uri="{BB962C8B-B14F-4D97-AF65-F5344CB8AC3E}">
        <p14:creationId xmlns:p14="http://schemas.microsoft.com/office/powerpoint/2010/main" val="3657116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02" y="1849042"/>
            <a:ext cx="6279270" cy="3049181"/>
          </a:xfrm>
          <a:prstGeom prst="rect">
            <a:avLst/>
          </a:prstGeom>
        </p:spPr>
      </p:pic>
      <p:sp>
        <p:nvSpPr>
          <p:cNvPr id="53251" name="Subtitle 2"/>
          <p:cNvSpPr txBox="1">
            <a:spLocks noGrp="1"/>
          </p:cNvSpPr>
          <p:nvPr>
            <p:ph type="subTitle" idx="1"/>
          </p:nvPr>
        </p:nvSpPr>
        <p:spPr>
          <a:xfrm>
            <a:off x="230188" y="787400"/>
            <a:ext cx="8594725" cy="3903663"/>
          </a:xfrm>
        </p:spPr>
        <p:txBody>
          <a:bodyPr/>
          <a:lstStyle/>
          <a:p>
            <a:r>
              <a:rPr lang="en-US" sz="1900" b="1" dirty="0">
                <a:solidFill>
                  <a:srgbClr val="0D2C36"/>
                </a:solidFill>
                <a:latin typeface="Calibri" panose="020F0502020204030204" pitchFamily="34" charset="0"/>
                <a:cs typeface="Calibri" panose="020F0502020204030204" pitchFamily="34" charset="0"/>
              </a:rPr>
              <a:t>Chapter 3: Population Estimates</a:t>
            </a:r>
          </a:p>
          <a:p>
            <a:pPr marL="114300" indent="0">
              <a:spcAft>
                <a:spcPts val="1200"/>
              </a:spcAft>
            </a:pPr>
            <a:r>
              <a:rPr lang="en-US" sz="2000" b="1" dirty="0">
                <a:solidFill>
                  <a:srgbClr val="520A06"/>
                </a:solidFill>
                <a:latin typeface="Calibri" panose="020F0502020204030204" pitchFamily="34" charset="0"/>
                <a:cs typeface="Calibri" panose="020F0502020204030204" pitchFamily="34" charset="0"/>
              </a:rPr>
              <a:t>Wyoming 2024 Population: </a:t>
            </a:r>
            <a:r>
              <a:rPr lang="en-US" sz="2000" b="1" dirty="0" smtClean="0">
                <a:solidFill>
                  <a:srgbClr val="520A06"/>
                </a:solidFill>
                <a:latin typeface="Calibri" panose="020F0502020204030204" pitchFamily="34" charset="0"/>
                <a:cs typeface="Calibri" panose="020F0502020204030204" pitchFamily="34" charset="0"/>
              </a:rPr>
              <a:t>587,618</a:t>
            </a:r>
            <a:br>
              <a:rPr lang="en-US" sz="2000" b="1" dirty="0" smtClean="0">
                <a:solidFill>
                  <a:srgbClr val="520A06"/>
                </a:solidFill>
                <a:latin typeface="Calibri" panose="020F0502020204030204" pitchFamily="34" charset="0"/>
                <a:cs typeface="Calibri" panose="020F0502020204030204" pitchFamily="34" charset="0"/>
              </a:rPr>
            </a:br>
            <a:r>
              <a:rPr lang="en-US" altLang="en-US" sz="2000" dirty="0">
                <a:solidFill>
                  <a:srgbClr val="595959"/>
                </a:solidFill>
                <a:latin typeface="Calibri" panose="020F0502020204030204" pitchFamily="34" charset="0"/>
                <a:cs typeface="Calibri" panose="020F0502020204030204" pitchFamily="34" charset="0"/>
              </a:rPr>
              <a:t>Estimated Resident Population of Wyoming, 2014-2024</a:t>
            </a:r>
            <a:endParaRPr lang="en-US" altLang="en-US" sz="2000" dirty="0" smtClean="0">
              <a:solidFill>
                <a:srgbClr val="595959"/>
              </a:solidFill>
              <a:latin typeface="Calibri" panose="020F0502020204030204" pitchFamily="34" charset="0"/>
              <a:cs typeface="Calibri" panose="020F0502020204030204" pitchFamily="34" charset="0"/>
              <a:sym typeface="Libre Franklin"/>
            </a:endParaRPr>
          </a:p>
        </p:txBody>
      </p:sp>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2025 Wyoming Workforce Annual Report</a:t>
            </a:r>
            <a:endParaRPr lang="en-US" altLang="en-US" sz="2000" dirty="0" smtClean="0">
              <a:solidFill>
                <a:srgbClr val="A22A30"/>
              </a:solidFill>
              <a:latin typeface="Arial Black" panose="020B0A04020102020204" pitchFamily="34" charset="0"/>
              <a:sym typeface="Libre Franklin Medium"/>
            </a:endParaRPr>
          </a:p>
        </p:txBody>
      </p:sp>
    </p:spTree>
    <p:extLst>
      <p:ext uri="{BB962C8B-B14F-4D97-AF65-F5344CB8AC3E}">
        <p14:creationId xmlns:p14="http://schemas.microsoft.com/office/powerpoint/2010/main" val="3740270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03" y="1849042"/>
            <a:ext cx="6279270" cy="3049181"/>
          </a:xfrm>
          <a:prstGeom prst="rect">
            <a:avLst/>
          </a:prstGeom>
        </p:spPr>
      </p:pic>
      <p:sp>
        <p:nvSpPr>
          <p:cNvPr id="53251" name="Subtitle 2"/>
          <p:cNvSpPr txBox="1">
            <a:spLocks noGrp="1"/>
          </p:cNvSpPr>
          <p:nvPr>
            <p:ph type="subTitle" idx="1"/>
          </p:nvPr>
        </p:nvSpPr>
        <p:spPr>
          <a:xfrm>
            <a:off x="230188" y="787400"/>
            <a:ext cx="8594725" cy="3903663"/>
          </a:xfrm>
        </p:spPr>
        <p:txBody>
          <a:bodyPr/>
          <a:lstStyle/>
          <a:p>
            <a:r>
              <a:rPr lang="en-US" sz="1900" b="1" dirty="0">
                <a:solidFill>
                  <a:srgbClr val="0D2C36"/>
                </a:solidFill>
                <a:latin typeface="Calibri" panose="020F0502020204030204" pitchFamily="34" charset="0"/>
                <a:cs typeface="Calibri" panose="020F0502020204030204" pitchFamily="34" charset="0"/>
              </a:rPr>
              <a:t>Chapter 3: Population Estimates</a:t>
            </a:r>
          </a:p>
          <a:p>
            <a:pPr marL="114300" indent="0">
              <a:spcAft>
                <a:spcPts val="1200"/>
              </a:spcAft>
            </a:pPr>
            <a:r>
              <a:rPr lang="en-US" sz="2000" b="1" dirty="0">
                <a:solidFill>
                  <a:srgbClr val="520A06"/>
                </a:solidFill>
                <a:latin typeface="Calibri" panose="020F0502020204030204" pitchFamily="34" charset="0"/>
                <a:cs typeface="Calibri" panose="020F0502020204030204" pitchFamily="34" charset="0"/>
              </a:rPr>
              <a:t>Wyoming 2024 Population: </a:t>
            </a:r>
            <a:r>
              <a:rPr lang="en-US" sz="2000" b="1" dirty="0" smtClean="0">
                <a:solidFill>
                  <a:srgbClr val="520A06"/>
                </a:solidFill>
                <a:latin typeface="Calibri" panose="020F0502020204030204" pitchFamily="34" charset="0"/>
                <a:cs typeface="Calibri" panose="020F0502020204030204" pitchFamily="34" charset="0"/>
              </a:rPr>
              <a:t>587,618</a:t>
            </a:r>
            <a:br>
              <a:rPr lang="en-US" sz="2000" b="1" dirty="0" smtClean="0">
                <a:solidFill>
                  <a:srgbClr val="520A06"/>
                </a:solidFill>
                <a:latin typeface="Calibri" panose="020F0502020204030204" pitchFamily="34" charset="0"/>
                <a:cs typeface="Calibri" panose="020F0502020204030204" pitchFamily="34" charset="0"/>
              </a:rPr>
            </a:br>
            <a:r>
              <a:rPr lang="en-US" altLang="en-US" sz="2000" dirty="0">
                <a:solidFill>
                  <a:srgbClr val="595959"/>
                </a:solidFill>
                <a:latin typeface="Calibri" panose="020F0502020204030204" pitchFamily="34" charset="0"/>
                <a:cs typeface="Calibri" panose="020F0502020204030204" pitchFamily="34" charset="0"/>
              </a:rPr>
              <a:t>Estimated Resident Population of Wyoming, 2014-2024</a:t>
            </a:r>
            <a:endParaRPr lang="en-US" altLang="en-US" sz="2000" dirty="0" smtClean="0">
              <a:solidFill>
                <a:srgbClr val="595959"/>
              </a:solidFill>
              <a:latin typeface="Calibri" panose="020F0502020204030204" pitchFamily="34" charset="0"/>
              <a:cs typeface="Calibri" panose="020F0502020204030204" pitchFamily="34" charset="0"/>
              <a:sym typeface="Libre Franklin"/>
            </a:endParaRPr>
          </a:p>
        </p:txBody>
      </p:sp>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2025 Wyoming Workforce Annual Report</a:t>
            </a:r>
            <a:endParaRPr lang="en-US" altLang="en-US" sz="2000" dirty="0" smtClean="0">
              <a:solidFill>
                <a:srgbClr val="A22A30"/>
              </a:solidFill>
              <a:latin typeface="Arial Black" panose="020B0A04020102020204" pitchFamily="34" charset="0"/>
              <a:sym typeface="Libre Franklin Medium"/>
            </a:endParaRPr>
          </a:p>
        </p:txBody>
      </p:sp>
    </p:spTree>
    <p:extLst>
      <p:ext uri="{BB962C8B-B14F-4D97-AF65-F5344CB8AC3E}">
        <p14:creationId xmlns:p14="http://schemas.microsoft.com/office/powerpoint/2010/main" val="2870274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02" y="1849041"/>
            <a:ext cx="6279272" cy="3049181"/>
          </a:xfrm>
          <a:prstGeom prst="rect">
            <a:avLst/>
          </a:prstGeom>
        </p:spPr>
      </p:pic>
      <p:sp>
        <p:nvSpPr>
          <p:cNvPr id="53251" name="Subtitle 2"/>
          <p:cNvSpPr txBox="1">
            <a:spLocks noGrp="1"/>
          </p:cNvSpPr>
          <p:nvPr>
            <p:ph type="subTitle" idx="1"/>
          </p:nvPr>
        </p:nvSpPr>
        <p:spPr>
          <a:xfrm>
            <a:off x="230188" y="787400"/>
            <a:ext cx="8594725" cy="3903663"/>
          </a:xfrm>
        </p:spPr>
        <p:txBody>
          <a:bodyPr/>
          <a:lstStyle/>
          <a:p>
            <a:r>
              <a:rPr lang="en-US" sz="1900" b="1" dirty="0">
                <a:solidFill>
                  <a:srgbClr val="0D2C36"/>
                </a:solidFill>
                <a:latin typeface="Calibri" panose="020F0502020204030204" pitchFamily="34" charset="0"/>
                <a:cs typeface="Calibri" panose="020F0502020204030204" pitchFamily="34" charset="0"/>
              </a:rPr>
              <a:t>Chapter 3: Population Estimates</a:t>
            </a:r>
          </a:p>
          <a:p>
            <a:pPr marL="114300" indent="0">
              <a:spcAft>
                <a:spcPts val="1200"/>
              </a:spcAft>
            </a:pPr>
            <a:r>
              <a:rPr lang="en-US" sz="2000" b="1" dirty="0">
                <a:solidFill>
                  <a:srgbClr val="520A06"/>
                </a:solidFill>
                <a:latin typeface="Calibri" panose="020F0502020204030204" pitchFamily="34" charset="0"/>
                <a:cs typeface="Calibri" panose="020F0502020204030204" pitchFamily="34" charset="0"/>
              </a:rPr>
              <a:t>Wyoming 2024 Population: </a:t>
            </a:r>
            <a:r>
              <a:rPr lang="en-US" sz="2000" b="1" dirty="0" smtClean="0">
                <a:solidFill>
                  <a:srgbClr val="520A06"/>
                </a:solidFill>
                <a:latin typeface="Calibri" panose="020F0502020204030204" pitchFamily="34" charset="0"/>
                <a:cs typeface="Calibri" panose="020F0502020204030204" pitchFamily="34" charset="0"/>
              </a:rPr>
              <a:t>587,618</a:t>
            </a:r>
            <a:br>
              <a:rPr lang="en-US" sz="2000" b="1" dirty="0" smtClean="0">
                <a:solidFill>
                  <a:srgbClr val="520A06"/>
                </a:solidFill>
                <a:latin typeface="Calibri" panose="020F0502020204030204" pitchFamily="34" charset="0"/>
                <a:cs typeface="Calibri" panose="020F0502020204030204" pitchFamily="34" charset="0"/>
              </a:rPr>
            </a:br>
            <a:r>
              <a:rPr lang="en-US" altLang="en-US" sz="2000" dirty="0">
                <a:solidFill>
                  <a:srgbClr val="595959"/>
                </a:solidFill>
                <a:latin typeface="Calibri" panose="020F0502020204030204" pitchFamily="34" charset="0"/>
                <a:cs typeface="Calibri" panose="020F0502020204030204" pitchFamily="34" charset="0"/>
              </a:rPr>
              <a:t>Estimated Resident Population of Wyoming, 2014-2024</a:t>
            </a:r>
            <a:endParaRPr lang="en-US" altLang="en-US" sz="2000" dirty="0" smtClean="0">
              <a:solidFill>
                <a:srgbClr val="595959"/>
              </a:solidFill>
              <a:latin typeface="Calibri" panose="020F0502020204030204" pitchFamily="34" charset="0"/>
              <a:cs typeface="Calibri" panose="020F0502020204030204" pitchFamily="34" charset="0"/>
              <a:sym typeface="Libre Franklin"/>
            </a:endParaRPr>
          </a:p>
        </p:txBody>
      </p:sp>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2025 Wyoming Workforce Annual Report</a:t>
            </a:r>
            <a:endParaRPr lang="en-US" altLang="en-US" sz="2000" dirty="0" smtClean="0">
              <a:solidFill>
                <a:srgbClr val="A22A30"/>
              </a:solidFill>
              <a:latin typeface="Arial Black" panose="020B0A04020102020204" pitchFamily="34" charset="0"/>
              <a:sym typeface="Libre Franklin Medium"/>
            </a:endParaRPr>
          </a:p>
        </p:txBody>
      </p:sp>
    </p:spTree>
    <p:extLst>
      <p:ext uri="{BB962C8B-B14F-4D97-AF65-F5344CB8AC3E}">
        <p14:creationId xmlns:p14="http://schemas.microsoft.com/office/powerpoint/2010/main" val="3118456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fontScale="92500" lnSpcReduction="20000"/>
          </a:bodyPr>
          <a:lstStyle/>
          <a:p>
            <a:r>
              <a:rPr lang="en-US" sz="2000" b="1" dirty="0" smtClean="0">
                <a:solidFill>
                  <a:srgbClr val="0D2C36"/>
                </a:solidFill>
                <a:latin typeface="Calibri" panose="020F0502020204030204" pitchFamily="34" charset="0"/>
                <a:cs typeface="Calibri" panose="020F0502020204030204" pitchFamily="34" charset="0"/>
              </a:rPr>
              <a:t>About Research &amp; Planning</a:t>
            </a:r>
          </a:p>
          <a:p>
            <a:endParaRPr lang="en-US" sz="2000" dirty="0" smtClean="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ORGANIZATION:</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is an exclusively statistical entity within DWS.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WHAT WE DO:</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collects, analyzes, and publishes timely and</a:t>
            </a:r>
          </a:p>
          <a:p>
            <a:r>
              <a:rPr lang="en-US" sz="2000" dirty="0">
                <a:latin typeface="Calibri" panose="020F0502020204030204" pitchFamily="34" charset="0"/>
                <a:cs typeface="Calibri" panose="020F0502020204030204" pitchFamily="34" charset="0"/>
              </a:rPr>
              <a:t>	accurate labor market information (LMI)</a:t>
            </a:r>
          </a:p>
          <a:p>
            <a:r>
              <a:rPr lang="en-US" sz="2000" dirty="0">
                <a:latin typeface="Calibri" panose="020F0502020204030204" pitchFamily="34" charset="0"/>
                <a:cs typeface="Calibri" panose="020F0502020204030204" pitchFamily="34" charset="0"/>
              </a:rPr>
              <a:t>	meeting established statistical standards.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CUSTOMERS:</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LMI makes the labor market more efficient by</a:t>
            </a:r>
          </a:p>
          <a:p>
            <a:r>
              <a:rPr lang="en-US" sz="2000" dirty="0">
                <a:latin typeface="Calibri" panose="020F0502020204030204" pitchFamily="34" charset="0"/>
                <a:cs typeface="Calibri" panose="020F0502020204030204" pitchFamily="34" charset="0"/>
              </a:rPr>
              <a:t>	providing the public and the public’s</a:t>
            </a:r>
          </a:p>
          <a:p>
            <a:r>
              <a:rPr lang="en-US" sz="2000" dirty="0">
                <a:latin typeface="Calibri" panose="020F0502020204030204" pitchFamily="34" charset="0"/>
                <a:cs typeface="Calibri" panose="020F0502020204030204" pitchFamily="34" charset="0"/>
              </a:rPr>
              <a:t>	representatives with the basis for</a:t>
            </a:r>
          </a:p>
          <a:p>
            <a:r>
              <a:rPr lang="en-US" sz="2000" dirty="0">
                <a:latin typeface="Calibri" panose="020F0502020204030204" pitchFamily="34" charset="0"/>
                <a:cs typeface="Calibri" panose="020F0502020204030204" pitchFamily="34" charset="0"/>
              </a:rPr>
              <a:t>	informed decision making.</a:t>
            </a: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chemeClr val="bg1"/>
                </a:solidFill>
                <a:latin typeface="Arial Black" panose="020B0A04020102020204" pitchFamily="34" charset="0"/>
              </a:rPr>
              <a:t>2025 Wyoming Workforce Annual Report</a:t>
            </a:r>
            <a:endParaRPr lang="en-US"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63904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705" y="1255659"/>
            <a:ext cx="3738245" cy="3500506"/>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3: Population Estimates</a:t>
            </a:r>
          </a:p>
          <a:p>
            <a:endParaRPr lang="en-US" sz="20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20</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07647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583" y="1613428"/>
            <a:ext cx="4306833" cy="2636525"/>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4: Local Area Unemployment Statistics</a:t>
            </a:r>
          </a:p>
          <a:p>
            <a:endParaRPr lang="en-US" sz="20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21</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53791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72" y="1886324"/>
            <a:ext cx="5865454" cy="2798925"/>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4: Local Area Unemployment Statistics</a:t>
            </a:r>
          </a:p>
          <a:p>
            <a:endParaRPr lang="en-US" sz="2000" dirty="0" smtClean="0">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Wyoming Labor Force and Unemployment Rate, 2015-2024</a:t>
            </a:r>
            <a:endParaRPr lang="en-US" sz="2000" dirty="0">
              <a:solidFill>
                <a:schemeClr val="tx1"/>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22</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3157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43062" y="1539892"/>
            <a:ext cx="5857875" cy="2247900"/>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5: Unemployment Insurance Claims</a:t>
            </a:r>
          </a:p>
          <a:p>
            <a:endParaRPr lang="en-US" sz="2000" dirty="0" smtClean="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23</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19880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182" y="1839914"/>
            <a:ext cx="5750929" cy="2845335"/>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5: Unemployment Insurance Claims</a:t>
            </a:r>
          </a:p>
          <a:p>
            <a:endParaRPr lang="en-US" sz="2000" dirty="0" smtClean="0">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UI Benefit Recipients in Wyoming, 1997-2024</a:t>
            </a:r>
            <a:endParaRPr lang="en-US" sz="2000" dirty="0">
              <a:solidFill>
                <a:schemeClr val="tx1"/>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24</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84156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6: Demographics of the Workforce</a:t>
            </a:r>
            <a:endParaRPr lang="en-US" sz="20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25</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709" y="1279088"/>
            <a:ext cx="3383580" cy="3302164"/>
          </a:xfrm>
          <a:prstGeom prst="rect">
            <a:avLst/>
          </a:prstGeom>
        </p:spPr>
      </p:pic>
    </p:spTree>
    <p:extLst>
      <p:ext uri="{BB962C8B-B14F-4D97-AF65-F5344CB8AC3E}">
        <p14:creationId xmlns:p14="http://schemas.microsoft.com/office/powerpoint/2010/main" val="2339515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6: Demographics in Wyoming</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Nonresidents in Wyoming</a:t>
            </a: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Individuals for whom demographic data are not available</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Commute to work in WY for another state or country</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Temporary, seasonal jobs</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Often in construction and leisure &amp; hospitality</a:t>
            </a:r>
          </a:p>
          <a:p>
            <a:pPr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Moved to Wyoming but have not obtained a Wyoming driver’s license</a:t>
            </a:r>
            <a:endParaRPr lang="en-US" sz="2000"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26</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100058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6: Demographics in Wyoming</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Nonresidents in Wyoming</a:t>
            </a: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Work jobs in seasonal industries</a:t>
            </a: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One-third of workers in:</a:t>
            </a: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Construction (34.2%)</a:t>
            </a: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Leisure &amp; hospitality (32.6%)</a:t>
            </a: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27</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43848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7: Demographics of the Workforce</a:t>
            </a:r>
            <a:endParaRPr lang="en-US" dirty="0">
              <a:latin typeface="Calibri" panose="020F0502020204030204" pitchFamily="34" charset="0"/>
              <a:cs typeface="Calibri" panose="020F0502020204030204" pitchFamily="34" charset="0"/>
            </a:endParaRPr>
          </a:p>
          <a:p>
            <a:endParaRPr lang="en-US" sz="2000" dirty="0" smtClean="0">
              <a:solidFill>
                <a:schemeClr val="tx1"/>
              </a:solidFill>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Persons Working in Wyoming by Age, 2000-2024</a:t>
            </a:r>
            <a:endParaRPr lang="en-US" sz="20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28</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59" y="1843385"/>
            <a:ext cx="7098258" cy="2841864"/>
          </a:xfrm>
          <a:prstGeom prst="rect">
            <a:avLst/>
          </a:prstGeom>
        </p:spPr>
      </p:pic>
    </p:spTree>
    <p:extLst>
      <p:ext uri="{BB962C8B-B14F-4D97-AF65-F5344CB8AC3E}">
        <p14:creationId xmlns:p14="http://schemas.microsoft.com/office/powerpoint/2010/main" val="2530705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59" y="1843385"/>
            <a:ext cx="7098258" cy="2841864"/>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7: Demographics of the Workforce</a:t>
            </a:r>
            <a:endParaRPr lang="en-US" dirty="0">
              <a:latin typeface="Calibri" panose="020F0502020204030204" pitchFamily="34" charset="0"/>
              <a:cs typeface="Calibri" panose="020F0502020204030204" pitchFamily="34" charset="0"/>
            </a:endParaRPr>
          </a:p>
          <a:p>
            <a:endParaRPr lang="en-US" sz="2000" dirty="0" smtClean="0">
              <a:solidFill>
                <a:schemeClr val="tx1"/>
              </a:solidFill>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Persons Working in Wyoming by Age, 2000-2024</a:t>
            </a:r>
            <a:endParaRPr lang="en-US" sz="20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29</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837600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a:solidFill>
                  <a:srgbClr val="FFFFFF"/>
                </a:solidFill>
                <a:latin typeface="Arial Black" panose="020B0A04020102020204" pitchFamily="34" charset="0"/>
              </a:rPr>
              <a:t>2025 Wyoming Workforce Annual Report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marL="457200" indent="-342900" eaLnBrk="1" fontAlgn="auto" hangingPunct="1">
              <a:buClr>
                <a:schemeClr val="dk2"/>
              </a:buClr>
              <a:defRPr/>
            </a:pPr>
            <a:r>
              <a:rPr lang="en-US" sz="2000" b="1" i="1" dirty="0" smtClean="0">
                <a:solidFill>
                  <a:schemeClr val="tx1"/>
                </a:solidFill>
                <a:latin typeface="Calibri" panose="020F0502020204030204" pitchFamily="34" charset="0"/>
                <a:ea typeface="Libre Franklin"/>
                <a:cs typeface="Calibri" panose="020F0502020204030204" pitchFamily="34" charset="0"/>
                <a:sym typeface="Libre Franklin"/>
              </a:rPr>
              <a:t>2025 Wyoming Workforce Annual Report</a:t>
            </a:r>
          </a:p>
          <a:p>
            <a:pPr marL="457200" indent="-342900" eaLnBrk="1" fontAlgn="auto" hangingPunct="1">
              <a:buClr>
                <a:schemeClr val="dk2"/>
              </a:buClr>
              <a:defRPr/>
            </a:pP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https://doe.state.wy.us/annual_report.htm</a:t>
            </a:r>
            <a: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t/>
            </a:r>
            <a:br>
              <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b="1"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257175" indent="-257175"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Annual publication</a:t>
            </a:r>
            <a:b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257175" indent="-257175"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In conjunction with Wyoming </a:t>
            </a:r>
            <a:b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b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Workforce Development Council</a:t>
            </a:r>
            <a:b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br>
            <a:endParaRPr lang="en-US" sz="2000" dirty="0" smtClean="0">
              <a:solidFill>
                <a:schemeClr val="dk2"/>
              </a:solidFill>
              <a:latin typeface="Calibri" panose="020F0502020204030204" pitchFamily="34" charset="0"/>
              <a:ea typeface="Libre Franklin"/>
              <a:cs typeface="Calibri" panose="020F0502020204030204" pitchFamily="34" charset="0"/>
              <a:sym typeface="Libre Franklin"/>
            </a:endParaRPr>
          </a:p>
          <a:p>
            <a:pPr marL="257175" indent="-257175" eaLnBrk="1" fontAlgn="auto" hangingPunct="1">
              <a:buClr>
                <a:schemeClr val="dk2"/>
              </a:buClr>
              <a:buFont typeface="Arial" panose="020B0604020202020204" pitchFamily="34" charset="0"/>
              <a:buChar char="•"/>
              <a:defRPr/>
            </a:pPr>
            <a:r>
              <a:rPr lang="en-US" sz="2000" dirty="0" smtClean="0">
                <a:solidFill>
                  <a:schemeClr val="dk2"/>
                </a:solidFill>
                <a:latin typeface="Calibri" panose="020F0502020204030204" pitchFamily="34" charset="0"/>
                <a:ea typeface="Libre Franklin"/>
                <a:cs typeface="Calibri" panose="020F0502020204030204" pitchFamily="34" charset="0"/>
                <a:sym typeface="Libre Franklin"/>
              </a:rPr>
              <a:t>Overview of all R&amp;P’s work</a:t>
            </a:r>
            <a:endParaRPr lang="en-US" sz="2000" dirty="0">
              <a:solidFill>
                <a:schemeClr val="dk2"/>
              </a:solidFill>
              <a:latin typeface="Calibri" panose="020F0502020204030204" pitchFamily="34" charset="0"/>
              <a:ea typeface="Libre Franklin"/>
              <a:cs typeface="Calibri" panose="020F0502020204030204" pitchFamily="34" charset="0"/>
              <a:sym typeface="Libre Franklin"/>
            </a:endParaRPr>
          </a:p>
        </p:txBody>
      </p:sp>
    </p:spTree>
    <p:extLst>
      <p:ext uri="{BB962C8B-B14F-4D97-AF65-F5344CB8AC3E}">
        <p14:creationId xmlns:p14="http://schemas.microsoft.com/office/powerpoint/2010/main" val="2813604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59" y="1843385"/>
            <a:ext cx="7098258" cy="2841864"/>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7: Demographics of the Workforce</a:t>
            </a:r>
            <a:endParaRPr lang="en-US" dirty="0">
              <a:latin typeface="Calibri" panose="020F0502020204030204" pitchFamily="34" charset="0"/>
              <a:cs typeface="Calibri" panose="020F0502020204030204" pitchFamily="34" charset="0"/>
            </a:endParaRPr>
          </a:p>
          <a:p>
            <a:endParaRPr lang="en-US" sz="2000" dirty="0" smtClean="0">
              <a:solidFill>
                <a:schemeClr val="tx1"/>
              </a:solidFill>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Persons Working in Wyoming by Age, 2000-2024</a:t>
            </a:r>
            <a:endParaRPr lang="en-US" sz="20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30</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94761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59" y="1843385"/>
            <a:ext cx="7098258" cy="2841864"/>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7: Demographics of the Workforce</a:t>
            </a:r>
            <a:endParaRPr lang="en-US" dirty="0">
              <a:latin typeface="Calibri" panose="020F0502020204030204" pitchFamily="34" charset="0"/>
              <a:cs typeface="Calibri" panose="020F0502020204030204" pitchFamily="34" charset="0"/>
            </a:endParaRPr>
          </a:p>
          <a:p>
            <a:endParaRPr lang="en-US" sz="2000" dirty="0" smtClean="0">
              <a:solidFill>
                <a:schemeClr val="tx1"/>
              </a:solidFill>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Persons Working in Wyoming by Age, 2000-2024</a:t>
            </a:r>
            <a:endParaRPr lang="en-US" sz="20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31</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31976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297" y="1549148"/>
            <a:ext cx="6565405" cy="3084582"/>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7: Educational Attainment</a:t>
            </a:r>
          </a:p>
          <a:p>
            <a:endParaRPr lang="en-US" sz="20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32</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28224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297" y="1549148"/>
            <a:ext cx="6565405" cy="3020574"/>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7: Educational Attainment</a:t>
            </a:r>
          </a:p>
          <a:p>
            <a:endParaRPr lang="en-US" sz="20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33</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77649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8: Long-Term Employment Projections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Industry Projections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2022-2032</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35,000 new jobs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Leisure &amp; hospitality – 6,200 new jobs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Health care &amp; social assistance – 4,600 new jobs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Construction – 4,000 new jobs</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34</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45787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8: Long-Term Employment Projections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Occupational Projections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Types of openings:</a:t>
            </a:r>
            <a:endParaRPr lang="en-US" sz="2000" dirty="0">
              <a:latin typeface="Calibri" panose="020F0502020204030204" pitchFamily="34" charset="0"/>
              <a:cs typeface="Calibri" panose="020F0502020204030204" pitchFamily="34" charset="0"/>
            </a:endParaRP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Growth (new jobs)</a:t>
            </a: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Exits</a:t>
            </a: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Transfers</a:t>
            </a: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Total</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35</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58085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8: Long-Term Employment Projections</a:t>
            </a: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Occupational Projections</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36</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80" y="1513036"/>
            <a:ext cx="6642532" cy="3214627"/>
          </a:xfrm>
          <a:prstGeom prst="rect">
            <a:avLst/>
          </a:prstGeom>
        </p:spPr>
      </p:pic>
    </p:spTree>
    <p:extLst>
      <p:ext uri="{BB962C8B-B14F-4D97-AF65-F5344CB8AC3E}">
        <p14:creationId xmlns:p14="http://schemas.microsoft.com/office/powerpoint/2010/main" val="983969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8: Long-Term Employment Projections</a:t>
            </a: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Occupational Projections</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37</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380" y="2005686"/>
            <a:ext cx="5624547" cy="27219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359" y="1532772"/>
            <a:ext cx="6601753" cy="3194892"/>
          </a:xfrm>
          <a:prstGeom prst="rect">
            <a:avLst/>
          </a:prstGeom>
        </p:spPr>
      </p:pic>
    </p:spTree>
    <p:extLst>
      <p:ext uri="{BB962C8B-B14F-4D97-AF65-F5344CB8AC3E}">
        <p14:creationId xmlns:p14="http://schemas.microsoft.com/office/powerpoint/2010/main" val="1038090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8: Long Employment Projections</a:t>
            </a:r>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Occupational Projections: Educational Requirements</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38</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284" y="1537650"/>
            <a:ext cx="4087666" cy="3218515"/>
          </a:xfrm>
          <a:prstGeom prst="rect">
            <a:avLst/>
          </a:prstGeom>
        </p:spPr>
      </p:pic>
    </p:spTree>
    <p:extLst>
      <p:ext uri="{BB962C8B-B14F-4D97-AF65-F5344CB8AC3E}">
        <p14:creationId xmlns:p14="http://schemas.microsoft.com/office/powerpoint/2010/main" val="1714138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39</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
        <p:nvSpPr>
          <p:cNvPr id="7" name="Subtitle 2"/>
          <p:cNvSpPr txBox="1">
            <a:spLocks/>
          </p:cNvSpPr>
          <p:nvPr/>
        </p:nvSpPr>
        <p:spPr>
          <a:xfrm>
            <a:off x="247773" y="901243"/>
            <a:ext cx="8571762" cy="38549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1pPr>
            <a:lvl2pPr marL="914400" marR="0" lvl="1"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2pPr>
            <a:lvl3pPr marL="1371600" marR="0" lvl="2"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3pPr>
            <a:lvl4pPr marL="1828800" marR="0" lvl="3"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4pPr>
            <a:lvl5pPr marL="2286000" marR="0" lvl="4"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5pPr>
            <a:lvl6pPr marL="2743200" marR="0" lvl="5"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6pPr>
            <a:lvl7pPr marL="3200400" marR="0" lvl="6"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7pPr>
            <a:lvl8pPr marL="3657600" marR="0" lvl="7"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8pPr>
            <a:lvl9pPr marL="4114800" marR="0" lvl="8"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9pPr>
          </a:lstStyle>
          <a:p>
            <a:r>
              <a:rPr lang="en-US" sz="2000" b="1" dirty="0" smtClean="0">
                <a:solidFill>
                  <a:srgbClr val="0D2C36"/>
                </a:solidFill>
                <a:latin typeface="Calibri" panose="020F0502020204030204" pitchFamily="34" charset="0"/>
                <a:cs typeface="Calibri" panose="020F0502020204030204" pitchFamily="34" charset="0"/>
              </a:rPr>
              <a:t>Chapter 9: STEM Occupations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STEM Occupations in Wyoming</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18,156 STEM jobs in Wyoming</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6.2% of all jobs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Higher wages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Almost all require postsecondary education</a:t>
            </a:r>
          </a:p>
          <a:p>
            <a:endParaRPr lang="en-US" dirty="0" smtClean="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47336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621" y="1419881"/>
            <a:ext cx="4169334" cy="2930446"/>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a:t>
            </a:r>
            <a:r>
              <a:rPr lang="en-US" sz="2000" dirty="0">
                <a:solidFill>
                  <a:srgbClr val="FFFFFF"/>
                </a:solidFill>
                <a:latin typeface="Arial Black" panose="020B0A04020102020204" pitchFamily="34" charset="0"/>
              </a:rPr>
              <a:t>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69674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40</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
        <p:nvSpPr>
          <p:cNvPr id="7" name="Subtitle 2"/>
          <p:cNvSpPr txBox="1">
            <a:spLocks/>
          </p:cNvSpPr>
          <p:nvPr/>
        </p:nvSpPr>
        <p:spPr>
          <a:xfrm>
            <a:off x="247773" y="901243"/>
            <a:ext cx="8571762" cy="38549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1pPr>
            <a:lvl2pPr marL="914400" marR="0" lvl="1"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2pPr>
            <a:lvl3pPr marL="1371600" marR="0" lvl="2"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3pPr>
            <a:lvl4pPr marL="1828800" marR="0" lvl="3"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4pPr>
            <a:lvl5pPr marL="2286000" marR="0" lvl="4"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5pPr>
            <a:lvl6pPr marL="2743200" marR="0" lvl="5"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6pPr>
            <a:lvl7pPr marL="3200400" marR="0" lvl="6"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7pPr>
            <a:lvl8pPr marL="3657600" marR="0" lvl="7"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8pPr>
            <a:lvl9pPr marL="4114800" marR="0" lvl="8"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9pPr>
          </a:lstStyle>
          <a:p>
            <a:r>
              <a:rPr lang="en-US" sz="2000" b="1" dirty="0" smtClean="0">
                <a:solidFill>
                  <a:srgbClr val="0D2C36"/>
                </a:solidFill>
                <a:latin typeface="Calibri" panose="020F0502020204030204" pitchFamily="34" charset="0"/>
                <a:cs typeface="Calibri" panose="020F0502020204030204" pitchFamily="34" charset="0"/>
              </a:rPr>
              <a:t>Chapter 9: STEM Occupations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STEM Occupations in WY and the U.S. </a:t>
            </a: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10-year growth rate:</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WY: 15.3%</a:t>
            </a:r>
          </a:p>
          <a:p>
            <a:pPr marL="1028700" lvl="1"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U.S.: 9.8%</a:t>
            </a:r>
            <a:br>
              <a:rPr lang="en-US" sz="2000" dirty="0" smtClean="0">
                <a:latin typeface="Calibri" panose="020F0502020204030204" pitchFamily="34" charset="0"/>
                <a:cs typeface="Calibri" panose="020F0502020204030204" pitchFamily="34" charset="0"/>
              </a:rPr>
            </a:br>
            <a:endParaRPr lang="en-US" sz="2000" dirty="0" smtClean="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Lower-paying jobs in WY than in U.S or many surrounding states</a:t>
            </a:r>
          </a:p>
          <a:p>
            <a:endParaRPr lang="en-US" dirty="0"/>
          </a:p>
        </p:txBody>
      </p:sp>
    </p:spTree>
    <p:extLst>
      <p:ext uri="{BB962C8B-B14F-4D97-AF65-F5344CB8AC3E}">
        <p14:creationId xmlns:p14="http://schemas.microsoft.com/office/powerpoint/2010/main" val="1968292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41</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
        <p:nvSpPr>
          <p:cNvPr id="7" name="Subtitle 2"/>
          <p:cNvSpPr txBox="1">
            <a:spLocks/>
          </p:cNvSpPr>
          <p:nvPr/>
        </p:nvSpPr>
        <p:spPr>
          <a:xfrm>
            <a:off x="247773" y="901243"/>
            <a:ext cx="8571762" cy="38549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1pPr>
            <a:lvl2pPr marL="914400" marR="0" lvl="1"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2pPr>
            <a:lvl3pPr marL="1371600" marR="0" lvl="2"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3pPr>
            <a:lvl4pPr marL="1828800" marR="0" lvl="3"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4pPr>
            <a:lvl5pPr marL="2286000" marR="0" lvl="4"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5pPr>
            <a:lvl6pPr marL="2743200" marR="0" lvl="5"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6pPr>
            <a:lvl7pPr marL="3200400" marR="0" lvl="6"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7pPr>
            <a:lvl8pPr marL="3657600" marR="0" lvl="7"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8pPr>
            <a:lvl9pPr marL="4114800" marR="0" lvl="8" indent="-317500" algn="ctr" rtl="0">
              <a:lnSpc>
                <a:spcPct val="100000"/>
              </a:lnSpc>
              <a:spcBef>
                <a:spcPts val="0"/>
              </a:spcBef>
              <a:spcAft>
                <a:spcPts val="0"/>
              </a:spcAft>
              <a:buClr>
                <a:schemeClr val="dk2"/>
              </a:buClr>
              <a:buSzPts val="2800"/>
              <a:buFont typeface="Libre Franklin"/>
              <a:buNone/>
              <a:defRPr sz="2800" b="0" i="0" u="none" strike="noStrike" cap="none">
                <a:solidFill>
                  <a:schemeClr val="dk2"/>
                </a:solidFill>
                <a:latin typeface="Libre Franklin"/>
                <a:ea typeface="Libre Franklin"/>
                <a:cs typeface="Libre Franklin"/>
                <a:sym typeface="Libre Franklin"/>
              </a:defRPr>
            </a:lvl9pPr>
          </a:lstStyle>
          <a:p>
            <a:r>
              <a:rPr lang="en-US" sz="2000" b="1" dirty="0" smtClean="0">
                <a:solidFill>
                  <a:srgbClr val="0D2C36"/>
                </a:solidFill>
                <a:latin typeface="Calibri" panose="020F0502020204030204" pitchFamily="34" charset="0"/>
                <a:cs typeface="Calibri" panose="020F0502020204030204" pitchFamily="34" charset="0"/>
              </a:rPr>
              <a:t>Chapter 9: STEM Occupations</a:t>
            </a:r>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STEM Occupations in WY and the U.S. </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554" y="1658431"/>
            <a:ext cx="4683905" cy="3053020"/>
          </a:xfrm>
          <a:prstGeom prst="rect">
            <a:avLst/>
          </a:prstGeom>
        </p:spPr>
      </p:pic>
    </p:spTree>
    <p:extLst>
      <p:ext uri="{BB962C8B-B14F-4D97-AF65-F5344CB8AC3E}">
        <p14:creationId xmlns:p14="http://schemas.microsoft.com/office/powerpoint/2010/main" val="2896005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10: Benefits Survey</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Benefits</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Collects information on types of benefits offered</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65.3% offered health insurance</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37.0% offered paid sick leave</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69.5% offered access to a retirement plan</a:t>
            </a:r>
          </a:p>
          <a:p>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42</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89460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4027822"/>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11</a:t>
            </a:r>
            <a:r>
              <a:rPr lang="en-US" sz="2000" b="1" dirty="0">
                <a:solidFill>
                  <a:srgbClr val="0D2C36"/>
                </a:solidFill>
                <a:latin typeface="Calibri" panose="020F0502020204030204" pitchFamily="34" charset="0"/>
                <a:cs typeface="Calibri" panose="020F0502020204030204" pitchFamily="34" charset="0"/>
              </a:rPr>
              <a:t>: Occupational Employment and Wage Statistics</a:t>
            </a:r>
            <a:endParaRPr lang="en-US" sz="2000" b="1" dirty="0" smtClean="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About OEWS</a:t>
            </a:r>
            <a:endParaRPr lang="en-US" sz="2000" b="1" dirty="0">
              <a:solidFill>
                <a:srgbClr val="520A06"/>
              </a:solidFill>
              <a:latin typeface="Calibri" panose="020F0502020204030204" pitchFamily="34" charset="0"/>
              <a:cs typeface="Calibri" panose="020F0502020204030204" pitchFamily="34" charset="0"/>
            </a:endParaRPr>
          </a:p>
          <a:p>
            <a:pPr marL="257175" indent="-257175" algn="l" eaLnBrk="1" fontAlgn="auto" hangingPunct="1">
              <a:spcAft>
                <a:spcPts val="1200"/>
              </a:spcAft>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Employment estimates</a:t>
            </a:r>
          </a:p>
          <a:p>
            <a:pPr marL="257175" indent="-257175" algn="l" eaLnBrk="1" fontAlgn="auto" hangingPunct="1">
              <a:spcAft>
                <a:spcPts val="1200"/>
              </a:spcAft>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Hourly wage</a:t>
            </a:r>
          </a:p>
          <a:p>
            <a:pPr marL="257175" indent="-257175" algn="l" eaLnBrk="1" fontAlgn="auto" hangingPunct="1">
              <a:spcAft>
                <a:spcPts val="1200"/>
              </a:spcAft>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Annual wage</a:t>
            </a:r>
          </a:p>
          <a:p>
            <a:pPr marL="257175" indent="-257175" algn="l" eaLnBrk="1" fontAlgn="auto" hangingPunct="1">
              <a:spcAft>
                <a:spcPts val="1200"/>
              </a:spcAft>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By industry, state, and sub-state region</a:t>
            </a:r>
          </a:p>
          <a:p>
            <a:pPr marL="571500" indent="-4572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43</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75846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4027822"/>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11</a:t>
            </a:r>
            <a:r>
              <a:rPr lang="en-US" sz="2000" b="1" dirty="0">
                <a:solidFill>
                  <a:srgbClr val="0D2C36"/>
                </a:solidFill>
                <a:latin typeface="Calibri" panose="020F0502020204030204" pitchFamily="34" charset="0"/>
                <a:cs typeface="Calibri" panose="020F0502020204030204" pitchFamily="34" charset="0"/>
              </a:rPr>
              <a:t>: Occupational Employment and Wage Statistics</a:t>
            </a:r>
            <a:endParaRPr lang="en-US" sz="2000" b="1" dirty="0" smtClean="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Health Care Occupations, 2013-2023</a:t>
            </a:r>
            <a:endParaRPr lang="en-US" sz="2000" b="1" dirty="0">
              <a:solidFill>
                <a:srgbClr val="520A06"/>
              </a:solidFill>
              <a:latin typeface="Calibri" panose="020F0502020204030204" pitchFamily="34" charset="0"/>
              <a:cs typeface="Calibri" panose="020F0502020204030204" pitchFamily="34" charset="0"/>
            </a:endParaRPr>
          </a:p>
          <a:p>
            <a:pPr marL="257175" indent="-257175" algn="l" eaLnBrk="1" fontAlgn="auto" hangingPunct="1">
              <a:spcAft>
                <a:spcPts val="1200"/>
              </a:spcAft>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Total, all occupations: -5,160, or -1.9%</a:t>
            </a:r>
          </a:p>
          <a:p>
            <a:pPr marL="257175" indent="-257175" algn="l" eaLnBrk="1" fontAlgn="auto" hangingPunct="1">
              <a:spcAft>
                <a:spcPts val="1200"/>
              </a:spcAft>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Home health &amp; personal care aides: +1,010, or 45.4%</a:t>
            </a:r>
          </a:p>
          <a:p>
            <a:pPr marL="257175" indent="-257175" algn="l" eaLnBrk="1" fontAlgn="auto" hangingPunct="1">
              <a:spcAft>
                <a:spcPts val="1200"/>
              </a:spcAft>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Medical &amp; health services managers: +320, or 46.4% </a:t>
            </a:r>
          </a:p>
          <a:p>
            <a:pPr marL="257175" indent="-257175" algn="l" eaLnBrk="1" fontAlgn="auto" hangingPunct="1">
              <a:spcAft>
                <a:spcPts val="1200"/>
              </a:spcAft>
              <a:buClr>
                <a:schemeClr val="dk2"/>
              </a:buClr>
              <a:buFont typeface="Arial" panose="020B0604020202020204" pitchFamily="34" charset="0"/>
              <a:buChar char="•"/>
              <a:defRPr/>
            </a:pPr>
            <a:r>
              <a:rPr lang="en-US" sz="2000" dirty="0" smtClean="0">
                <a:latin typeface="Calibri" panose="020F0502020204030204" pitchFamily="34" charset="0"/>
                <a:cs typeface="Calibri" panose="020F0502020204030204" pitchFamily="34" charset="0"/>
              </a:rPr>
              <a:t>Nurse practitioners: +250, or 113.6%</a:t>
            </a:r>
          </a:p>
          <a:p>
            <a:pPr marL="257175" indent="-257175" algn="l" eaLnBrk="1" fontAlgn="auto" hangingPunct="1">
              <a:buClr>
                <a:schemeClr val="dk2"/>
              </a:buClr>
              <a:buFont typeface="Arial" panose="020B0604020202020204" pitchFamily="34" charset="0"/>
              <a:buChar char="•"/>
              <a:defRP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44</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35083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12: </a:t>
            </a:r>
            <a:r>
              <a:rPr lang="en-US" sz="2000" b="1" dirty="0">
                <a:solidFill>
                  <a:srgbClr val="0D2C36"/>
                </a:solidFill>
                <a:latin typeface="Calibri" panose="020F0502020204030204" pitchFamily="34" charset="0"/>
                <a:cs typeface="Calibri" panose="020F0502020204030204" pitchFamily="34" charset="0"/>
              </a:rPr>
              <a:t>Census of Fatal Occupational Injuries</a:t>
            </a:r>
            <a:endParaRPr lang="en-US" sz="2000" b="1" dirty="0" smtClean="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Occupational Fatalities</a:t>
            </a: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45 in 2023, up from 34 in 2022</a:t>
            </a:r>
          </a:p>
          <a:p>
            <a:pPr marL="571500" indent="-457200"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Two-thirds were transportation incidents</a:t>
            </a: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17 in natural resources &amp; mining</a:t>
            </a:r>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45</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94635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ubtitle 2"/>
          <p:cNvSpPr txBox="1">
            <a:spLocks noGrp="1"/>
          </p:cNvSpPr>
          <p:nvPr>
            <p:ph type="subTitle" idx="1"/>
          </p:nvPr>
        </p:nvSpPr>
        <p:spPr>
          <a:xfrm>
            <a:off x="230188" y="787400"/>
            <a:ext cx="8594725" cy="3903663"/>
          </a:xfrm>
        </p:spPr>
        <p:txBody>
          <a:bodyPr/>
          <a:lstStyle/>
          <a:p>
            <a:r>
              <a:rPr lang="en-US" sz="1900" b="1" dirty="0">
                <a:solidFill>
                  <a:srgbClr val="0D2C36"/>
                </a:solidFill>
                <a:latin typeface="Calibri" panose="020F0502020204030204" pitchFamily="34" charset="0"/>
                <a:cs typeface="Calibri" panose="020F0502020204030204" pitchFamily="34" charset="0"/>
              </a:rPr>
              <a:t>Chapter 12: Census of Fatal Occupational Injuries</a:t>
            </a:r>
          </a:p>
          <a:p>
            <a:pPr marL="114300" indent="0">
              <a:spcAft>
                <a:spcPts val="1200"/>
              </a:spcAft>
            </a:pPr>
            <a:r>
              <a:rPr lang="en-US" sz="2000" b="1" dirty="0">
                <a:solidFill>
                  <a:srgbClr val="520A06"/>
                </a:solidFill>
                <a:latin typeface="Calibri" panose="020F0502020204030204" pitchFamily="34" charset="0"/>
                <a:cs typeface="Calibri" panose="020F0502020204030204" pitchFamily="34" charset="0"/>
              </a:rPr>
              <a:t>Occupational </a:t>
            </a:r>
            <a:r>
              <a:rPr lang="en-US" sz="2000" b="1" dirty="0" smtClean="0">
                <a:solidFill>
                  <a:srgbClr val="520A06"/>
                </a:solidFill>
                <a:latin typeface="Calibri" panose="020F0502020204030204" pitchFamily="34" charset="0"/>
                <a:cs typeface="Calibri" panose="020F0502020204030204" pitchFamily="34" charset="0"/>
              </a:rPr>
              <a:t>Fatalities</a:t>
            </a:r>
            <a:br>
              <a:rPr lang="en-US" sz="2000" b="1" dirty="0" smtClean="0">
                <a:solidFill>
                  <a:srgbClr val="520A06"/>
                </a:solidFill>
                <a:latin typeface="Calibri" panose="020F0502020204030204" pitchFamily="34" charset="0"/>
                <a:cs typeface="Calibri" panose="020F0502020204030204" pitchFamily="34" charset="0"/>
              </a:rPr>
            </a:br>
            <a:r>
              <a:rPr lang="en-US" altLang="en-US" sz="2000" dirty="0" smtClean="0">
                <a:solidFill>
                  <a:srgbClr val="595959"/>
                </a:solidFill>
                <a:latin typeface="Calibri" panose="020F0502020204030204" pitchFamily="34" charset="0"/>
                <a:cs typeface="Calibri" panose="020F0502020204030204" pitchFamily="34" charset="0"/>
                <a:sym typeface="Libre Franklin"/>
              </a:rPr>
              <a:t>Number of Occupational Fatalities in WY, 2013-2023</a:t>
            </a:r>
          </a:p>
        </p:txBody>
      </p:sp>
      <p:pic>
        <p:nvPicPr>
          <p:cNvPr id="532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939925"/>
            <a:ext cx="67595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2025 Wyoming Workforce Annual Report</a:t>
            </a:r>
            <a:endParaRPr lang="en-US" altLang="en-US" sz="2000" dirty="0" smtClean="0">
              <a:solidFill>
                <a:srgbClr val="A22A30"/>
              </a:solidFill>
              <a:latin typeface="Arial Black" panose="020B0A04020102020204" pitchFamily="34" charset="0"/>
              <a:sym typeface="Libre Franklin Medium"/>
            </a:endParaRPr>
          </a:p>
        </p:txBody>
      </p:sp>
    </p:spTree>
    <p:extLst>
      <p:ext uri="{BB962C8B-B14F-4D97-AF65-F5344CB8AC3E}">
        <p14:creationId xmlns:p14="http://schemas.microsoft.com/office/powerpoint/2010/main" val="3803704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449" y="781001"/>
            <a:ext cx="8530085"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13: </a:t>
            </a:r>
            <a:r>
              <a:rPr lang="en-US" sz="2000" b="1" dirty="0">
                <a:solidFill>
                  <a:srgbClr val="0D2C36"/>
                </a:solidFill>
                <a:latin typeface="Calibri" panose="020F0502020204030204" pitchFamily="34" charset="0"/>
                <a:cs typeface="Calibri" panose="020F0502020204030204" pitchFamily="34" charset="0"/>
              </a:rPr>
              <a:t>Survey of Occupational Injuries and Illnesses</a:t>
            </a:r>
            <a:endParaRPr lang="en-US" sz="2000" b="1" dirty="0" smtClean="0">
              <a:solidFill>
                <a:srgbClr val="0D2C36"/>
              </a:solidFill>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Occupational Injuries</a:t>
            </a:r>
          </a:p>
          <a:p>
            <a:pPr marL="257175" indent="-257175" algn="l" eaLnBrk="1" fontAlgn="auto" hangingPunct="1">
              <a:spcBef>
                <a:spcPts val="1200"/>
              </a:spcBef>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Number of workplace injuries: </a:t>
            </a:r>
            <a:r>
              <a:rPr lang="en-US" sz="2000" dirty="0" smtClean="0">
                <a:latin typeface="Calibri" panose="020F0502020204030204" pitchFamily="34" charset="0"/>
                <a:cs typeface="Calibri" panose="020F0502020204030204" pitchFamily="34" charset="0"/>
              </a:rPr>
              <a:t>2,600</a:t>
            </a:r>
            <a:endParaRPr lang="en-US" sz="2000" dirty="0">
              <a:latin typeface="Calibri" panose="020F0502020204030204" pitchFamily="34" charset="0"/>
              <a:cs typeface="Calibri" panose="020F0502020204030204" pitchFamily="34" charset="0"/>
            </a:endParaRPr>
          </a:p>
          <a:p>
            <a:pPr marL="257175" indent="-257175" algn="l" eaLnBrk="1" fontAlgn="auto" hangingPunct="1">
              <a:spcBef>
                <a:spcPts val="1200"/>
              </a:spcBef>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Incidence rate in WY (private industry): </a:t>
            </a:r>
            <a:r>
              <a:rPr lang="en-US" sz="2000" dirty="0" smtClean="0">
                <a:latin typeface="Calibri" panose="020F0502020204030204" pitchFamily="34" charset="0"/>
                <a:cs typeface="Calibri" panose="020F0502020204030204" pitchFamily="34" charset="0"/>
              </a:rPr>
              <a:t>2.7</a:t>
            </a:r>
            <a:endParaRPr lang="en-US" sz="2000" dirty="0">
              <a:latin typeface="Calibri" panose="020F0502020204030204" pitchFamily="34" charset="0"/>
              <a:cs typeface="Calibri" panose="020F0502020204030204" pitchFamily="34" charset="0"/>
            </a:endParaRPr>
          </a:p>
          <a:p>
            <a:pPr marL="257175" indent="-257175" algn="l" eaLnBrk="1" fontAlgn="auto" hangingPunct="1">
              <a:spcBef>
                <a:spcPts val="1200"/>
              </a:spcBef>
              <a:buClr>
                <a:schemeClr val="dk2"/>
              </a:buClr>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Incidence rate in U.S. (private industry): 2.4</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47</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65187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ubtitle 2"/>
          <p:cNvSpPr txBox="1">
            <a:spLocks noGrp="1"/>
          </p:cNvSpPr>
          <p:nvPr>
            <p:ph type="subTitle" idx="1"/>
          </p:nvPr>
        </p:nvSpPr>
        <p:spPr>
          <a:xfrm>
            <a:off x="230188" y="787400"/>
            <a:ext cx="8594725" cy="3903663"/>
          </a:xfrm>
        </p:spPr>
        <p:txBody>
          <a:bodyPr/>
          <a:lstStyle/>
          <a:p>
            <a:r>
              <a:rPr lang="en-US" sz="1800" b="1" dirty="0">
                <a:solidFill>
                  <a:srgbClr val="0D2C36"/>
                </a:solidFill>
                <a:latin typeface="Calibri" panose="020F0502020204030204" pitchFamily="34" charset="0"/>
                <a:cs typeface="Calibri" panose="020F0502020204030204" pitchFamily="34" charset="0"/>
              </a:rPr>
              <a:t>Chapter 13: Survey of Occupational Injuries and Illnesses</a:t>
            </a:r>
          </a:p>
          <a:p>
            <a:pPr>
              <a:spcBef>
                <a:spcPct val="0"/>
              </a:spcBef>
              <a:spcAft>
                <a:spcPct val="0"/>
              </a:spcAft>
              <a:buClr>
                <a:srgbClr val="595959"/>
              </a:buClr>
            </a:pPr>
            <a:r>
              <a:rPr lang="en-US" altLang="en-US" sz="2000" b="1" dirty="0" smtClean="0">
                <a:solidFill>
                  <a:srgbClr val="520A06"/>
                </a:solidFill>
                <a:latin typeface="Calibri" panose="020F0502020204030204" pitchFamily="34" charset="0"/>
                <a:cs typeface="Calibri" panose="020F0502020204030204" pitchFamily="34" charset="0"/>
              </a:rPr>
              <a:t>Occupational Injuries</a:t>
            </a:r>
            <a:endParaRPr lang="en-US" altLang="en-US" sz="2000" b="1" dirty="0">
              <a:solidFill>
                <a:srgbClr val="520A06"/>
              </a:solidFill>
              <a:latin typeface="Calibri" panose="020F0502020204030204" pitchFamily="34" charset="0"/>
              <a:cs typeface="Calibri" panose="020F0502020204030204" pitchFamily="34" charset="0"/>
            </a:endParaRPr>
          </a:p>
          <a:p>
            <a:pPr>
              <a:spcBef>
                <a:spcPct val="0"/>
              </a:spcBef>
              <a:spcAft>
                <a:spcPct val="0"/>
              </a:spcAft>
              <a:buClr>
                <a:srgbClr val="595959"/>
              </a:buClr>
            </a:pPr>
            <a:r>
              <a:rPr lang="en-US" altLang="en-US" sz="2000" dirty="0">
                <a:solidFill>
                  <a:srgbClr val="595959"/>
                </a:solidFill>
                <a:latin typeface="Calibri" panose="020F0502020204030204" pitchFamily="34" charset="0"/>
                <a:cs typeface="Calibri" panose="020F0502020204030204" pitchFamily="34" charset="0"/>
              </a:rPr>
              <a:t>Private Industry Subsectors with Highest Incidence Rates in WY, </a:t>
            </a:r>
            <a:r>
              <a:rPr lang="en-US" altLang="en-US" sz="2000" dirty="0" smtClean="0">
                <a:solidFill>
                  <a:srgbClr val="595959"/>
                </a:solidFill>
                <a:latin typeface="Calibri" panose="020F0502020204030204" pitchFamily="34" charset="0"/>
                <a:cs typeface="Calibri" panose="020F0502020204030204" pitchFamily="34" charset="0"/>
              </a:rPr>
              <a:t>2023</a:t>
            </a:r>
            <a:endParaRPr lang="en-US" altLang="en-US" sz="2000" dirty="0">
              <a:solidFill>
                <a:srgbClr val="595959"/>
              </a:solidFill>
              <a:latin typeface="Calibri" panose="020F0502020204030204" pitchFamily="34" charset="0"/>
              <a:cs typeface="Calibri" panose="020F0502020204030204" pitchFamily="34" charset="0"/>
            </a:endParaRPr>
          </a:p>
        </p:txBody>
      </p:sp>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2025 Wyoming Workforce Annual Report</a:t>
            </a:r>
            <a:endParaRPr lang="en-US" altLang="en-US" sz="2000" dirty="0" smtClean="0">
              <a:solidFill>
                <a:srgbClr val="A22A30"/>
              </a:solidFill>
              <a:latin typeface="Arial Black" panose="020B0A04020102020204" pitchFamily="34" charset="0"/>
              <a:sym typeface="Libre Franklin Medium"/>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939925"/>
            <a:ext cx="67595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406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884" y="131064"/>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2000" dirty="0">
              <a:latin typeface="Arial Black" panose="020B0A04020102020204" pitchFamily="34" charset="0"/>
            </a:endParaRPr>
          </a:p>
        </p:txBody>
      </p:sp>
      <p:sp>
        <p:nvSpPr>
          <p:cNvPr id="3" name="Subtitle 2"/>
          <p:cNvSpPr>
            <a:spLocks noGrp="1"/>
          </p:cNvSpPr>
          <p:nvPr>
            <p:ph type="subTitle" idx="1"/>
          </p:nvPr>
        </p:nvSpPr>
        <p:spPr>
          <a:xfrm>
            <a:off x="230076" y="1430555"/>
            <a:ext cx="7533475" cy="403059"/>
          </a:xfrm>
        </p:spPr>
        <p:txBody>
          <a:bodyPr>
            <a:normAutofit fontScale="62500" lnSpcReduction="20000"/>
          </a:bodyPr>
          <a:lstStyle/>
          <a:p>
            <a:r>
              <a:rPr lang="en-US" b="1" smtClean="0">
                <a:latin typeface="Calibri" panose="020F0502020204030204" pitchFamily="34" charset="0"/>
                <a:cs typeface="Calibri" panose="020F0502020204030204" pitchFamily="34" charset="0"/>
              </a:rPr>
              <a:t>Contact Us</a:t>
            </a:r>
          </a:p>
          <a:p>
            <a:endParaRPr lang="en-US" smtClean="0"/>
          </a:p>
          <a:p>
            <a:endParaRPr lang="en-US" dirty="0"/>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49</a:t>
            </a:fld>
            <a:endParaRPr lang="en-US" dirty="0"/>
          </a:p>
        </p:txBody>
      </p:sp>
      <p:sp>
        <p:nvSpPr>
          <p:cNvPr id="6" name="TextBox 5"/>
          <p:cNvSpPr txBox="1"/>
          <p:nvPr/>
        </p:nvSpPr>
        <p:spPr>
          <a:xfrm>
            <a:off x="2308727" y="2012147"/>
            <a:ext cx="3144356" cy="2246769"/>
          </a:xfrm>
          <a:prstGeom prst="rect">
            <a:avLst/>
          </a:prstGeom>
          <a:noFill/>
        </p:spPr>
        <p:txBody>
          <a:bodyPr wrap="square" numCol="1" rtlCol="0">
            <a:spAutoFit/>
          </a:bodyPr>
          <a:lstStyle/>
          <a:p>
            <a:r>
              <a:rPr lang="en-US" dirty="0" smtClean="0">
                <a:latin typeface="Calibri" panose="020F0502020204030204" pitchFamily="34" charset="0"/>
                <a:cs typeface="Calibri" panose="020F0502020204030204" pitchFamily="34" charset="0"/>
              </a:rPr>
              <a:t>Michael Moore, Research Supervisor</a:t>
            </a:r>
          </a:p>
          <a:p>
            <a:r>
              <a:rPr lang="en-US" dirty="0" smtClean="0">
                <a:latin typeface="Calibri" panose="020F0502020204030204" pitchFamily="34" charset="0"/>
                <a:cs typeface="Calibri" panose="020F0502020204030204" pitchFamily="34" charset="0"/>
              </a:rPr>
              <a:t>(307) 473-3814</a:t>
            </a:r>
          </a:p>
          <a:p>
            <a:r>
              <a:rPr lang="en-US" dirty="0" smtClean="0">
                <a:latin typeface="Calibri" panose="020F0502020204030204" pitchFamily="34" charset="0"/>
                <a:cs typeface="Calibri" panose="020F0502020204030204" pitchFamily="34" charset="0"/>
                <a:hlinkClick r:id="rId3"/>
              </a:rPr>
              <a:t>Michael.Moore@wyo.gov</a:t>
            </a:r>
            <a:endParaRPr lang="en-US" dirty="0">
              <a:latin typeface="Calibri" panose="020F0502020204030204" pitchFamily="34" charset="0"/>
              <a:cs typeface="Calibri" panose="020F0502020204030204" pitchFamily="34" charset="0"/>
            </a:endParaRPr>
          </a:p>
          <a:p>
            <a:endParaRPr lang="en-US" altLang="en-US" dirty="0" smtClean="0">
              <a:solidFill>
                <a:srgbClr val="595959"/>
              </a:solidFill>
              <a:latin typeface="Calibri" panose="020F0502020204030204" pitchFamily="34" charset="0"/>
              <a:ea typeface="Libre Franklin"/>
              <a:cs typeface="Calibri" panose="020F0502020204030204" pitchFamily="34" charset="0"/>
              <a:sym typeface="Libre Franklin"/>
            </a:endParaRP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444 </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W. Collins </a:t>
            </a:r>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Drive</a:t>
            </a: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Suite 3100</a:t>
            </a: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Casper</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 WY </a:t>
            </a:r>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82601</a:t>
            </a:r>
          </a:p>
          <a:p>
            <a:endParaRPr lang="en-US" altLang="en-US" dirty="0">
              <a:solidFill>
                <a:srgbClr val="0D2C36"/>
              </a:solidFill>
              <a:latin typeface="Calibri" panose="020F0502020204030204" pitchFamily="34" charset="0"/>
              <a:ea typeface="Libre Franklin"/>
              <a:cs typeface="Calibri" panose="020F0502020204030204" pitchFamily="34" charset="0"/>
              <a:sym typeface="Libre Franklin"/>
            </a:endParaRP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https</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://doe.state.wy.us/LMI</a:t>
            </a:r>
          </a:p>
          <a:p>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913" y="2480200"/>
            <a:ext cx="1173482" cy="1127762"/>
          </a:xfrm>
          <a:prstGeom prst="rect">
            <a:avLst/>
          </a:prstGeom>
        </p:spPr>
      </p:pic>
    </p:spTree>
    <p:extLst>
      <p:ext uri="{BB962C8B-B14F-4D97-AF65-F5344CB8AC3E}">
        <p14:creationId xmlns:p14="http://schemas.microsoft.com/office/powerpoint/2010/main" val="363292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967" y="1842321"/>
            <a:ext cx="4807373" cy="2869240"/>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dirty="0" smtClean="0">
                <a:solidFill>
                  <a:schemeClr val="tx1"/>
                </a:solidFill>
                <a:latin typeface="Calibri" panose="020F0502020204030204" pitchFamily="34" charset="0"/>
                <a:cs typeface="Calibri" panose="020F0502020204030204" pitchFamily="34" charset="0"/>
              </a:rPr>
              <a:t>Over-the-Year % Change in Employment and Wages, 2014Q1-2024Q4</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5</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3445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dirty="0" smtClean="0">
                <a:solidFill>
                  <a:schemeClr val="tx1"/>
                </a:solidFill>
                <a:latin typeface="Calibri" panose="020F0502020204030204" pitchFamily="34" charset="0"/>
                <a:cs typeface="Calibri" panose="020F0502020204030204" pitchFamily="34" charset="0"/>
              </a:rPr>
              <a:t>Wyoming Employment, 2014Q1-2024Q4</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6</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967" y="1943014"/>
            <a:ext cx="4807373" cy="2777693"/>
          </a:xfrm>
          <a:prstGeom prst="rect">
            <a:avLst/>
          </a:prstGeom>
        </p:spPr>
      </p:pic>
    </p:spTree>
    <p:extLst>
      <p:ext uri="{BB962C8B-B14F-4D97-AF65-F5344CB8AC3E}">
        <p14:creationId xmlns:p14="http://schemas.microsoft.com/office/powerpoint/2010/main" val="370373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Job Growth by Industry</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Construction </a:t>
            </a:r>
            <a:r>
              <a:rPr lang="en-US"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1,281, </a:t>
            </a:r>
            <a:r>
              <a:rPr lang="en-US" sz="2000" dirty="0">
                <a:latin typeface="Calibri" panose="020F0502020204030204" pitchFamily="34" charset="0"/>
                <a:cs typeface="Calibri" panose="020F0502020204030204" pitchFamily="34" charset="0"/>
              </a:rPr>
              <a:t>or 5.7</a:t>
            </a:r>
            <a:r>
              <a:rPr lang="en-US" sz="2000" dirty="0" smtClean="0">
                <a:latin typeface="Calibri" panose="020F0502020204030204" pitchFamily="34" charset="0"/>
                <a:cs typeface="Calibri" panose="020F0502020204030204" pitchFamily="34" charset="0"/>
              </a:rPr>
              <a:t>%)</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Health </a:t>
            </a:r>
            <a:r>
              <a:rPr lang="en-US" sz="2000" dirty="0">
                <a:latin typeface="Calibri" panose="020F0502020204030204" pitchFamily="34" charset="0"/>
                <a:cs typeface="Calibri" panose="020F0502020204030204" pitchFamily="34" charset="0"/>
              </a:rPr>
              <a:t>care &amp; social assistance (411, or 1.6</a:t>
            </a:r>
            <a:r>
              <a:rPr lang="en-US" sz="2000" dirty="0" smtClean="0">
                <a:latin typeface="Calibri" panose="020F0502020204030204" pitchFamily="34" charset="0"/>
                <a:cs typeface="Calibri" panose="020F0502020204030204" pitchFamily="34" charset="0"/>
              </a:rPr>
              <a:t>%)</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Professional </a:t>
            </a:r>
            <a:r>
              <a:rPr lang="en-US" sz="2000" dirty="0">
                <a:latin typeface="Calibri" panose="020F0502020204030204" pitchFamily="34" charset="0"/>
                <a:cs typeface="Calibri" panose="020F0502020204030204" pitchFamily="34" charset="0"/>
              </a:rPr>
              <a:t>&amp; business services (368, or 1.7</a:t>
            </a:r>
            <a:r>
              <a:rPr lang="en-US" sz="2000" dirty="0" smtClean="0">
                <a:latin typeface="Calibri" panose="020F0502020204030204" pitchFamily="34" charset="0"/>
                <a:cs typeface="Calibri" panose="020F0502020204030204" pitchFamily="34" charset="0"/>
              </a:rPr>
              <a:t>%) </a:t>
            </a:r>
            <a:br>
              <a:rPr lang="en-US" sz="2000" dirty="0" smtClean="0">
                <a:latin typeface="Calibri" panose="020F0502020204030204" pitchFamily="34" charset="0"/>
                <a:cs typeface="Calibri" panose="020F0502020204030204" pitchFamily="34" charset="0"/>
              </a:rPr>
            </a:br>
            <a:endParaRPr lang="en-US" sz="2000" dirty="0" smtClean="0">
              <a:latin typeface="Calibri" panose="020F0502020204030204" pitchFamily="34" charset="0"/>
              <a:cs typeface="Calibri" panose="020F0502020204030204" pitchFamily="34" charset="0"/>
            </a:endParaRPr>
          </a:p>
          <a:p>
            <a:pPr marL="571500" indent="-457200" algn="l">
              <a:spcAft>
                <a:spcPts val="1200"/>
              </a:spcAft>
              <a:buFont typeface="Arial" panose="020B0604020202020204" pitchFamily="34" charset="0"/>
              <a:buChar char="•"/>
            </a:pPr>
            <a:r>
              <a:rPr lang="en-US" sz="2000" dirty="0" smtClean="0">
                <a:solidFill>
                  <a:srgbClr val="FF0000"/>
                </a:solidFill>
                <a:latin typeface="Calibri" panose="020F0502020204030204" pitchFamily="34" charset="0"/>
                <a:cs typeface="Calibri" panose="020F0502020204030204" pitchFamily="34" charset="0"/>
              </a:rPr>
              <a:t>Mining</a:t>
            </a:r>
            <a:r>
              <a:rPr lang="en-US" sz="2000" dirty="0">
                <a:solidFill>
                  <a:srgbClr val="FF0000"/>
                </a:solidFill>
                <a:latin typeface="Calibri" panose="020F0502020204030204" pitchFamily="34" charset="0"/>
                <a:cs typeface="Calibri" panose="020F0502020204030204" pitchFamily="34" charset="0"/>
              </a:rPr>
              <a:t>, Including Oil &amp; Gas (1,036 </a:t>
            </a:r>
            <a:r>
              <a:rPr lang="en-US" sz="2000" dirty="0" smtClean="0">
                <a:solidFill>
                  <a:srgbClr val="FF0000"/>
                </a:solidFill>
                <a:latin typeface="Calibri" panose="020F0502020204030204" pitchFamily="34" charset="0"/>
                <a:cs typeface="Calibri" panose="020F0502020204030204" pitchFamily="34" charset="0"/>
              </a:rPr>
              <a:t>jobs, or -6.1</a:t>
            </a:r>
            <a:r>
              <a:rPr lang="en-US" sz="2000" dirty="0">
                <a:solidFill>
                  <a:srgbClr val="FF0000"/>
                </a:solidFill>
                <a:latin typeface="Calibri" panose="020F0502020204030204" pitchFamily="34" charset="0"/>
                <a:cs typeface="Calibri" panose="020F0502020204030204" pitchFamily="34" charset="0"/>
              </a:rPr>
              <a:t>%) </a:t>
            </a:r>
            <a:endParaRPr lang="en-US" sz="2000" dirty="0">
              <a:solidFill>
                <a:srgbClr val="FF0000"/>
              </a:solidFill>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7</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18798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Highest Wages by Industry</a:t>
            </a:r>
          </a:p>
          <a:p>
            <a:pPr marL="571500" indent="-457200" algn="l">
              <a:spcAft>
                <a:spcPts val="12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Total: $61,586 </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Mining, Including Oil &amp; Gas ($106,695)</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Federal government ($88,949)</a:t>
            </a: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Professional </a:t>
            </a:r>
            <a:r>
              <a:rPr lang="en-US" sz="2000" dirty="0">
                <a:latin typeface="Calibri" panose="020F0502020204030204" pitchFamily="34" charset="0"/>
                <a:cs typeface="Calibri" panose="020F0502020204030204" pitchFamily="34" charset="0"/>
              </a:rPr>
              <a:t>&amp; business </a:t>
            </a:r>
            <a:r>
              <a:rPr lang="en-US" sz="2000" dirty="0" smtClean="0">
                <a:latin typeface="Calibri" panose="020F0502020204030204" pitchFamily="34" charset="0"/>
                <a:cs typeface="Calibri" panose="020F0502020204030204" pitchFamily="34" charset="0"/>
              </a:rPr>
              <a:t>services ($85,412)</a:t>
            </a:r>
            <a:endParaRPr lang="en-US" sz="2000" dirty="0">
              <a:cs typeface="Calibri" panose="020F0502020204030204" pitchFamily="34" charset="0"/>
            </a:endParaRPr>
          </a:p>
          <a:p>
            <a:pPr marL="571500"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Financial activities ($84,915)</a:t>
            </a: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8</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60050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602" y="1910320"/>
            <a:ext cx="6381070" cy="28185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rgbClr val="0D2C36"/>
                </a:solidFill>
                <a:latin typeface="Calibri" panose="020F0502020204030204" pitchFamily="34" charset="0"/>
                <a:cs typeface="Calibri" panose="020F0502020204030204" pitchFamily="34" charset="0"/>
              </a:rPr>
              <a:t>Chapter 2: Quarterly Census of Employment and Wages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dirty="0" smtClean="0">
                <a:solidFill>
                  <a:schemeClr val="tx1"/>
                </a:solidFill>
                <a:latin typeface="Calibri" panose="020F0502020204030204" pitchFamily="34" charset="0"/>
                <a:cs typeface="Calibri" panose="020F0502020204030204" pitchFamily="34" charset="0"/>
              </a:rPr>
              <a:t>Average Monthly Employment in Mining in WY, 2014Q1-2024Q4</a:t>
            </a:r>
          </a:p>
        </p:txBody>
      </p:sp>
      <p:sp>
        <p:nvSpPr>
          <p:cNvPr id="4" name="Slide Number Placeholder 3"/>
          <p:cNvSpPr>
            <a:spLocks noGrp="1"/>
          </p:cNvSpPr>
          <p:nvPr>
            <p:ph type="sldNum" sz="quarter" idx="4294967295"/>
          </p:nvPr>
        </p:nvSpPr>
        <p:spPr>
          <a:xfrm>
            <a:off x="6457950" y="4756165"/>
            <a:ext cx="2057400" cy="273844"/>
          </a:xfrm>
        </p:spPr>
        <p:txBody>
          <a:bodyPr>
            <a:normAutofit fontScale="70000" lnSpcReduction="20000"/>
          </a:bodyPr>
          <a:lstStyle/>
          <a:p>
            <a:pPr algn="r"/>
            <a:fld id="{7F2FE7D5-474F-4CA0-A5E5-6050FB7526D4}" type="slidenum">
              <a:rPr lang="en-US" smtClean="0"/>
              <a:pPr algn="r"/>
              <a:t>9</a:t>
            </a:fld>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rgbClr val="FFFFFF"/>
                </a:solidFill>
                <a:latin typeface="Arial Black" panose="020B0A04020102020204" pitchFamily="34" charset="0"/>
              </a:rPr>
              <a:t>2025 Wyoming Workforce Annual Report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52748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WS Mode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WS_Template" id="{63736C03-8959-402B-8937-13EEC2418464}" vid="{EE06DDB6-2D06-4438-AD63-DF028B7C42F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6981</TotalTime>
  <Words>5331</Words>
  <Application>Microsoft Office PowerPoint</Application>
  <PresentationFormat>On-screen Show (16:9)</PresentationFormat>
  <Paragraphs>669</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Libre Franklin Medium</vt:lpstr>
      <vt:lpstr>Libre Franklin</vt:lpstr>
      <vt:lpstr>Arial Black</vt:lpstr>
      <vt:lpstr>DWS Modern</vt:lpstr>
      <vt:lpstr>Inside the 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lpstr>2025 Wyoming Workforce Annual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DWS Modern Slides</dc:title>
  <dc:creator>Michael J. Moore</dc:creator>
  <cp:lastModifiedBy>Michael J. Moore</cp:lastModifiedBy>
  <cp:revision>185</cp:revision>
  <cp:lastPrinted>2025-08-11T16:00:58Z</cp:lastPrinted>
  <dcterms:modified xsi:type="dcterms:W3CDTF">2025-09-03T21:26:13Z</dcterms:modified>
</cp:coreProperties>
</file>